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8288000" cy="10287000"/>
  <p:notesSz cx="6858000" cy="9144000"/>
  <p:embeddedFontLst>
    <p:embeddedFont>
      <p:font typeface="Paytone One" panose="020B0604020202020204" charset="0"/>
      <p:regular r:id="rId60"/>
    </p:embeddedFont>
    <p:embeddedFont>
      <p:font typeface="Quicksand" panose="020B0604020202020204" charset="0"/>
      <p:regular r:id="rId61"/>
    </p:embeddedFont>
    <p:embeddedFont>
      <p:font typeface="Quicksand Bold" panose="020B0604020202020204"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4" d="100"/>
          <a:sy n="34" d="100"/>
        </p:scale>
        <p:origin x="693"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hyperlink" Target="http://testphp.vulnweb.com/" TargetMode="External"/><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hyperlink" Target="https://root-me.org/en/Challenges/Web-Server/HTTP-POST" TargetMode="External"/><Relationship Id="rId4" Type="http://schemas.openxmlformats.org/officeDocument/2006/relationships/image" Target="../media/image19.png"/><Relationship Id="rId9" Type="http://schemas.openxmlformats.org/officeDocument/2006/relationships/hyperlink" Target="https://www.root-me.org/en/Challenges/Web-Server/HTTP-Cookie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hyperlink" Target="http://localhost:3000/" TargetMode="External"/><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7.xml"/><Relationship Id="rId7" Type="http://schemas.openxmlformats.org/officeDocument/2006/relationships/image" Target="../media/image20.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svg"/><Relationship Id="rId10" Type="http://schemas.openxmlformats.org/officeDocument/2006/relationships/image" Target="../media/image58.jpeg"/><Relationship Id="rId4" Type="http://schemas.openxmlformats.org/officeDocument/2006/relationships/image" Target="../media/image17.png"/><Relationship Id="rId9"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svg"/><Relationship Id="rId10" Type="http://schemas.openxmlformats.org/officeDocument/2006/relationships/image" Target="../media/image67.svg"/><Relationship Id="rId4" Type="http://schemas.openxmlformats.org/officeDocument/2006/relationships/image" Target="../media/image61.png"/><Relationship Id="rId9"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4580789" y="0"/>
            <a:ext cx="4701724" cy="2222633"/>
          </a:xfrm>
          <a:custGeom>
            <a:avLst/>
            <a:gdLst/>
            <a:ahLst/>
            <a:cxnLst/>
            <a:rect l="l" t="t" r="r" b="b"/>
            <a:pathLst>
              <a:path w="4701724" h="2222633">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423086">
            <a:off x="166746" y="-4626437"/>
            <a:ext cx="5323671" cy="7857779"/>
          </a:xfrm>
          <a:custGeom>
            <a:avLst/>
            <a:gdLst/>
            <a:ahLst/>
            <a:cxnLst/>
            <a:rect l="l" t="t" r="r" b="b"/>
            <a:pathLst>
              <a:path w="5323671" h="7857779">
                <a:moveTo>
                  <a:pt x="0" y="0"/>
                </a:moveTo>
                <a:lnTo>
                  <a:pt x="5323671" y="0"/>
                </a:lnTo>
                <a:lnTo>
                  <a:pt x="5323671" y="7857780"/>
                </a:lnTo>
                <a:lnTo>
                  <a:pt x="0" y="7857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124406" y="7950069"/>
            <a:ext cx="5614490" cy="4130953"/>
          </a:xfrm>
          <a:custGeom>
            <a:avLst/>
            <a:gdLst/>
            <a:ahLst/>
            <a:cxnLst/>
            <a:rect l="l" t="t" r="r" b="b"/>
            <a:pathLst>
              <a:path w="5614490" h="4130953">
                <a:moveTo>
                  <a:pt x="0" y="0"/>
                </a:moveTo>
                <a:lnTo>
                  <a:pt x="5614490" y="0"/>
                </a:lnTo>
                <a:lnTo>
                  <a:pt x="5614490" y="4130953"/>
                </a:lnTo>
                <a:lnTo>
                  <a:pt x="0" y="41309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8897882">
            <a:off x="15681947" y="7636750"/>
            <a:ext cx="3154705" cy="2291105"/>
          </a:xfrm>
          <a:custGeom>
            <a:avLst/>
            <a:gdLst/>
            <a:ahLst/>
            <a:cxnLst/>
            <a:rect l="l" t="t" r="r" b="b"/>
            <a:pathLst>
              <a:path w="3154705" h="2291105">
                <a:moveTo>
                  <a:pt x="0" y="0"/>
                </a:moveTo>
                <a:lnTo>
                  <a:pt x="3154706" y="0"/>
                </a:lnTo>
                <a:lnTo>
                  <a:pt x="3154706" y="2291105"/>
                </a:lnTo>
                <a:lnTo>
                  <a:pt x="0" y="22911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89017" y="6978775"/>
            <a:ext cx="5181796" cy="5106425"/>
          </a:xfrm>
          <a:custGeom>
            <a:avLst/>
            <a:gdLst/>
            <a:ahLst/>
            <a:cxnLst/>
            <a:rect l="l" t="t" r="r" b="b"/>
            <a:pathLst>
              <a:path w="5181796" h="5106425">
                <a:moveTo>
                  <a:pt x="0" y="0"/>
                </a:moveTo>
                <a:lnTo>
                  <a:pt x="5181796" y="0"/>
                </a:lnTo>
                <a:lnTo>
                  <a:pt x="5181796" y="5106424"/>
                </a:lnTo>
                <a:lnTo>
                  <a:pt x="0" y="51064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TextBox 7"/>
          <p:cNvSpPr txBox="1"/>
          <p:nvPr/>
        </p:nvSpPr>
        <p:spPr>
          <a:xfrm>
            <a:off x="3471043" y="1623255"/>
            <a:ext cx="11345914" cy="1698626"/>
          </a:xfrm>
          <a:prstGeom prst="rect">
            <a:avLst/>
          </a:prstGeom>
        </p:spPr>
        <p:txBody>
          <a:bodyPr lIns="0" tIns="0" rIns="0" bIns="0" rtlCol="0" anchor="t">
            <a:spAutoFit/>
          </a:bodyPr>
          <a:lstStyle/>
          <a:p>
            <a:pPr algn="ctr">
              <a:lnSpc>
                <a:spcPts val="13999"/>
              </a:lnSpc>
            </a:pPr>
            <a:r>
              <a:rPr lang="en-US" sz="9999">
                <a:solidFill>
                  <a:srgbClr val="C3714B"/>
                </a:solidFill>
                <a:latin typeface="Paytone One Bold"/>
              </a:rPr>
              <a:t>BÁO CÁO ĐỒ ÁN</a:t>
            </a:r>
          </a:p>
        </p:txBody>
      </p:sp>
      <p:sp>
        <p:nvSpPr>
          <p:cNvPr id="8" name="Freeform 8"/>
          <p:cNvSpPr/>
          <p:nvPr/>
        </p:nvSpPr>
        <p:spPr>
          <a:xfrm rot="4423086">
            <a:off x="-24920" y="-4936755"/>
            <a:ext cx="5323671" cy="7857779"/>
          </a:xfrm>
          <a:custGeom>
            <a:avLst/>
            <a:gdLst/>
            <a:ahLst/>
            <a:cxnLst/>
            <a:rect l="l" t="t" r="r" b="b"/>
            <a:pathLst>
              <a:path w="5323671" h="7857779">
                <a:moveTo>
                  <a:pt x="0" y="0"/>
                </a:moveTo>
                <a:lnTo>
                  <a:pt x="5323671" y="0"/>
                </a:lnTo>
                <a:lnTo>
                  <a:pt x="5323671" y="7857779"/>
                </a:lnTo>
                <a:lnTo>
                  <a:pt x="0" y="78577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TextBox 9"/>
          <p:cNvSpPr txBox="1"/>
          <p:nvPr/>
        </p:nvSpPr>
        <p:spPr>
          <a:xfrm>
            <a:off x="775168" y="4382330"/>
            <a:ext cx="16737663" cy="1019175"/>
          </a:xfrm>
          <a:prstGeom prst="rect">
            <a:avLst/>
          </a:prstGeom>
        </p:spPr>
        <p:txBody>
          <a:bodyPr lIns="0" tIns="0" rIns="0" bIns="0" rtlCol="0" anchor="t">
            <a:spAutoFit/>
          </a:bodyPr>
          <a:lstStyle/>
          <a:p>
            <a:pPr algn="ctr">
              <a:lnSpc>
                <a:spcPts val="8399"/>
              </a:lnSpc>
            </a:pPr>
            <a:r>
              <a:rPr lang="en-US" sz="5999">
                <a:solidFill>
                  <a:srgbClr val="D4A349"/>
                </a:solidFill>
                <a:latin typeface="Paytone One"/>
              </a:rPr>
              <a:t>Đề tài: Tìm hiểu công cự Acunetix</a:t>
            </a:r>
          </a:p>
        </p:txBody>
      </p:sp>
      <p:sp>
        <p:nvSpPr>
          <p:cNvPr id="10" name="TextBox 10"/>
          <p:cNvSpPr txBox="1"/>
          <p:nvPr/>
        </p:nvSpPr>
        <p:spPr>
          <a:xfrm>
            <a:off x="3689364" y="6195257"/>
            <a:ext cx="1706086" cy="679451"/>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Quicksand"/>
              </a:rPr>
              <a:t>Nhóm4</a:t>
            </a:r>
          </a:p>
        </p:txBody>
      </p:sp>
      <p:sp>
        <p:nvSpPr>
          <p:cNvPr id="11" name="TextBox 11"/>
          <p:cNvSpPr txBox="1"/>
          <p:nvPr/>
        </p:nvSpPr>
        <p:spPr>
          <a:xfrm>
            <a:off x="3689364" y="6931859"/>
            <a:ext cx="6589395" cy="2794000"/>
          </a:xfrm>
          <a:prstGeom prst="rect">
            <a:avLst/>
          </a:prstGeom>
        </p:spPr>
        <p:txBody>
          <a:bodyPr lIns="0" tIns="0" rIns="0" bIns="0" rtlCol="0" anchor="t">
            <a:spAutoFit/>
          </a:bodyPr>
          <a:lstStyle/>
          <a:p>
            <a:pPr algn="l">
              <a:lnSpc>
                <a:spcPts val="5599"/>
              </a:lnSpc>
              <a:spcBef>
                <a:spcPct val="0"/>
              </a:spcBef>
            </a:pPr>
            <a:r>
              <a:rPr lang="en-US" sz="3999" dirty="0">
                <a:solidFill>
                  <a:srgbClr val="000000"/>
                </a:solidFill>
                <a:latin typeface="Quicksand"/>
              </a:rPr>
              <a:t>21520911 - Bùi Quốc Huy</a:t>
            </a:r>
          </a:p>
          <a:p>
            <a:pPr algn="l">
              <a:lnSpc>
                <a:spcPts val="5599"/>
              </a:lnSpc>
              <a:spcBef>
                <a:spcPct val="0"/>
              </a:spcBef>
            </a:pPr>
            <a:r>
              <a:rPr lang="en-US" sz="3999" dirty="0">
                <a:solidFill>
                  <a:srgbClr val="000000"/>
                </a:solidFill>
                <a:latin typeface="Quicksand"/>
              </a:rPr>
              <a:t>21520942 - Võ Quốc Huy</a:t>
            </a:r>
          </a:p>
          <a:p>
            <a:pPr algn="l">
              <a:lnSpc>
                <a:spcPts val="5599"/>
              </a:lnSpc>
              <a:spcBef>
                <a:spcPct val="0"/>
              </a:spcBef>
            </a:pPr>
            <a:r>
              <a:rPr lang="en-US" sz="3999" dirty="0">
                <a:solidFill>
                  <a:srgbClr val="000000"/>
                </a:solidFill>
                <a:latin typeface="Quicksand"/>
              </a:rPr>
              <a:t>21520836 - </a:t>
            </a:r>
            <a:r>
              <a:rPr lang="en-US" sz="3999" dirty="0" err="1">
                <a:solidFill>
                  <a:srgbClr val="000000"/>
                </a:solidFill>
                <a:latin typeface="Quicksand"/>
              </a:rPr>
              <a:t>Phạm</a:t>
            </a:r>
            <a:r>
              <a:rPr lang="en-US" sz="3999" dirty="0">
                <a:solidFill>
                  <a:srgbClr val="000000"/>
                </a:solidFill>
                <a:latin typeface="Quicksand"/>
              </a:rPr>
              <a:t> </a:t>
            </a:r>
            <a:r>
              <a:rPr lang="en-US" sz="3999" dirty="0" err="1">
                <a:solidFill>
                  <a:srgbClr val="000000"/>
                </a:solidFill>
                <a:latin typeface="Quicksand"/>
              </a:rPr>
              <a:t>Phúc</a:t>
            </a:r>
            <a:r>
              <a:rPr lang="en-US" sz="3999" dirty="0">
                <a:solidFill>
                  <a:srgbClr val="000000"/>
                </a:solidFill>
                <a:latin typeface="Quicksand"/>
              </a:rPr>
              <a:t> </a:t>
            </a:r>
            <a:r>
              <a:rPr lang="en-US" sz="3999" dirty="0" err="1">
                <a:solidFill>
                  <a:srgbClr val="000000"/>
                </a:solidFill>
                <a:latin typeface="Quicksand"/>
              </a:rPr>
              <a:t>Hậu</a:t>
            </a:r>
            <a:endParaRPr lang="en-US" sz="3999" dirty="0">
              <a:solidFill>
                <a:srgbClr val="000000"/>
              </a:solidFill>
              <a:latin typeface="Quicksand"/>
            </a:endParaRPr>
          </a:p>
          <a:p>
            <a:pPr algn="l">
              <a:lnSpc>
                <a:spcPts val="5599"/>
              </a:lnSpc>
              <a:spcBef>
                <a:spcPct val="0"/>
              </a:spcBef>
            </a:pPr>
            <a:r>
              <a:rPr lang="en-US" sz="3999" dirty="0">
                <a:solidFill>
                  <a:srgbClr val="000000"/>
                </a:solidFill>
                <a:latin typeface="Quicksand"/>
              </a:rPr>
              <a:t>21521277 - </a:t>
            </a:r>
            <a:r>
              <a:rPr lang="en-US" sz="3999" dirty="0" err="1">
                <a:solidFill>
                  <a:srgbClr val="000000"/>
                </a:solidFill>
                <a:latin typeface="Quicksand"/>
              </a:rPr>
              <a:t>Nguyễn</a:t>
            </a:r>
            <a:r>
              <a:rPr lang="en-US" sz="3999" dirty="0">
                <a:solidFill>
                  <a:srgbClr val="000000"/>
                </a:solidFill>
                <a:latin typeface="Quicksand"/>
              </a:rPr>
              <a:t> Minh </a:t>
            </a:r>
            <a:r>
              <a:rPr lang="en-US" sz="3999" dirty="0" err="1">
                <a:solidFill>
                  <a:srgbClr val="000000"/>
                </a:solidFill>
                <a:latin typeface="Quicksand"/>
              </a:rPr>
              <a:t>Phú</a:t>
            </a:r>
            <a:endParaRPr lang="en-US" sz="3999" dirty="0">
              <a:solidFill>
                <a:srgbClr val="000000"/>
              </a:solidFill>
              <a:latin typeface="Quicksand"/>
            </a:endParaRPr>
          </a:p>
        </p:txBody>
      </p:sp>
      <p:sp>
        <p:nvSpPr>
          <p:cNvPr id="12" name="TextBox 12"/>
          <p:cNvSpPr txBox="1"/>
          <p:nvPr/>
        </p:nvSpPr>
        <p:spPr>
          <a:xfrm>
            <a:off x="775168" y="3344105"/>
            <a:ext cx="16737663" cy="1019175"/>
          </a:xfrm>
          <a:prstGeom prst="rect">
            <a:avLst/>
          </a:prstGeom>
        </p:spPr>
        <p:txBody>
          <a:bodyPr lIns="0" tIns="0" rIns="0" bIns="0" rtlCol="0" anchor="t">
            <a:spAutoFit/>
          </a:bodyPr>
          <a:lstStyle/>
          <a:p>
            <a:pPr algn="ctr">
              <a:lnSpc>
                <a:spcPts val="8399"/>
              </a:lnSpc>
            </a:pPr>
            <a:r>
              <a:rPr lang="en-US" sz="5999">
                <a:solidFill>
                  <a:srgbClr val="D4A349"/>
                </a:solidFill>
                <a:latin typeface="Paytone One Bold"/>
              </a:rPr>
              <a:t>Môn học: Bảo mật web và ứng dụng</a:t>
            </a:r>
          </a:p>
        </p:txBody>
      </p:sp>
      <p:sp>
        <p:nvSpPr>
          <p:cNvPr id="13" name="TextBox 13"/>
          <p:cNvSpPr txBox="1"/>
          <p:nvPr/>
        </p:nvSpPr>
        <p:spPr>
          <a:xfrm>
            <a:off x="5273357" y="5458656"/>
            <a:ext cx="7741285" cy="679451"/>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Quicksand Bold"/>
              </a:rPr>
              <a:t>GVHD:</a:t>
            </a:r>
            <a:r>
              <a:rPr lang="en-US" sz="3999">
                <a:solidFill>
                  <a:srgbClr val="000000"/>
                </a:solidFill>
                <a:latin typeface="Quicksand"/>
              </a:rPr>
              <a:t> </a:t>
            </a:r>
            <a:r>
              <a:rPr lang="en-US" sz="3999">
                <a:solidFill>
                  <a:srgbClr val="000000"/>
                </a:solidFill>
                <a:latin typeface="Quicksand Bold"/>
              </a:rPr>
              <a:t>ThS. Nguyễn Công Danh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590366" y="1847588"/>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2966894" y="3787206"/>
            <a:ext cx="3190939" cy="1356294"/>
          </a:xfrm>
          <a:custGeom>
            <a:avLst/>
            <a:gdLst/>
            <a:ahLst/>
            <a:cxnLst/>
            <a:rect l="l" t="t" r="r" b="b"/>
            <a:pathLst>
              <a:path w="3190939" h="1356294">
                <a:moveTo>
                  <a:pt x="0" y="0"/>
                </a:moveTo>
                <a:lnTo>
                  <a:pt x="3190939" y="0"/>
                </a:lnTo>
                <a:lnTo>
                  <a:pt x="3190939" y="1356294"/>
                </a:lnTo>
                <a:lnTo>
                  <a:pt x="0" y="1356294"/>
                </a:lnTo>
                <a:lnTo>
                  <a:pt x="0" y="0"/>
                </a:lnTo>
                <a:close/>
              </a:path>
            </a:pathLst>
          </a:custGeom>
          <a:blipFill>
            <a:blip r:embed="rId8"/>
            <a:stretch>
              <a:fillRect r="-487716"/>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9</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2. Tổng quan về Acunetix</a:t>
            </a:r>
          </a:p>
        </p:txBody>
      </p:sp>
      <p:sp>
        <p:nvSpPr>
          <p:cNvPr id="12" name="TextBox 12"/>
          <p:cNvSpPr txBox="1"/>
          <p:nvPr/>
        </p:nvSpPr>
        <p:spPr>
          <a:xfrm>
            <a:off x="1291396" y="2223412"/>
            <a:ext cx="981360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Cách Acunetix thực hiện quét trang web </a:t>
            </a:r>
          </a:p>
        </p:txBody>
      </p:sp>
      <p:sp>
        <p:nvSpPr>
          <p:cNvPr id="13" name="Freeform 13"/>
          <p:cNvSpPr/>
          <p:nvPr/>
        </p:nvSpPr>
        <p:spPr>
          <a:xfrm>
            <a:off x="12017691" y="3807737"/>
            <a:ext cx="2626968" cy="1356294"/>
          </a:xfrm>
          <a:custGeom>
            <a:avLst/>
            <a:gdLst/>
            <a:ahLst/>
            <a:cxnLst/>
            <a:rect l="l" t="t" r="r" b="b"/>
            <a:pathLst>
              <a:path w="2626968" h="1356294">
                <a:moveTo>
                  <a:pt x="0" y="0"/>
                </a:moveTo>
                <a:lnTo>
                  <a:pt x="2626968" y="0"/>
                </a:lnTo>
                <a:lnTo>
                  <a:pt x="2626968" y="1356294"/>
                </a:lnTo>
                <a:lnTo>
                  <a:pt x="0" y="1356294"/>
                </a:lnTo>
                <a:lnTo>
                  <a:pt x="0" y="0"/>
                </a:lnTo>
                <a:close/>
              </a:path>
            </a:pathLst>
          </a:custGeom>
          <a:blipFill>
            <a:blip r:embed="rId8"/>
            <a:stretch>
              <a:fillRect l="-296196" r="-317694"/>
            </a:stretch>
          </a:blipFill>
        </p:spPr>
        <p:txBody>
          <a:bodyPr/>
          <a:lstStyle/>
          <a:p>
            <a:endParaRPr lang="en-US"/>
          </a:p>
        </p:txBody>
      </p:sp>
      <p:sp>
        <p:nvSpPr>
          <p:cNvPr id="14" name="Freeform 14"/>
          <p:cNvSpPr/>
          <p:nvPr/>
        </p:nvSpPr>
        <p:spPr>
          <a:xfrm>
            <a:off x="9861021" y="6838776"/>
            <a:ext cx="2814697" cy="1356294"/>
          </a:xfrm>
          <a:custGeom>
            <a:avLst/>
            <a:gdLst/>
            <a:ahLst/>
            <a:cxnLst/>
            <a:rect l="l" t="t" r="r" b="b"/>
            <a:pathLst>
              <a:path w="2814697" h="1356294">
                <a:moveTo>
                  <a:pt x="0" y="0"/>
                </a:moveTo>
                <a:lnTo>
                  <a:pt x="2814697" y="0"/>
                </a:lnTo>
                <a:lnTo>
                  <a:pt x="2814697" y="1356294"/>
                </a:lnTo>
                <a:lnTo>
                  <a:pt x="0" y="1356294"/>
                </a:lnTo>
                <a:lnTo>
                  <a:pt x="0" y="0"/>
                </a:lnTo>
                <a:close/>
              </a:path>
            </a:pathLst>
          </a:custGeom>
          <a:blipFill>
            <a:blip r:embed="rId8"/>
            <a:stretch>
              <a:fillRect l="-414986" r="-151290"/>
            </a:stretch>
          </a:blipFill>
        </p:spPr>
        <p:txBody>
          <a:bodyPr/>
          <a:lstStyle/>
          <a:p>
            <a:endParaRPr lang="en-US"/>
          </a:p>
        </p:txBody>
      </p:sp>
      <p:sp>
        <p:nvSpPr>
          <p:cNvPr id="15" name="Freeform 15"/>
          <p:cNvSpPr/>
          <p:nvPr/>
        </p:nvSpPr>
        <p:spPr>
          <a:xfrm>
            <a:off x="4913037" y="6838776"/>
            <a:ext cx="3271673" cy="1356294"/>
          </a:xfrm>
          <a:custGeom>
            <a:avLst/>
            <a:gdLst/>
            <a:ahLst/>
            <a:cxnLst/>
            <a:rect l="l" t="t" r="r" b="b"/>
            <a:pathLst>
              <a:path w="3271673" h="1356294">
                <a:moveTo>
                  <a:pt x="0" y="0"/>
                </a:moveTo>
                <a:lnTo>
                  <a:pt x="3271673" y="0"/>
                </a:lnTo>
                <a:lnTo>
                  <a:pt x="3271673" y="1356294"/>
                </a:lnTo>
                <a:lnTo>
                  <a:pt x="0" y="1356294"/>
                </a:lnTo>
                <a:lnTo>
                  <a:pt x="0" y="0"/>
                </a:lnTo>
                <a:close/>
              </a:path>
            </a:pathLst>
          </a:custGeom>
          <a:blipFill>
            <a:blip r:embed="rId8"/>
            <a:stretch>
              <a:fillRect l="-473214"/>
            </a:stretch>
          </a:blipFill>
        </p:spPr>
        <p:txBody>
          <a:bodyPr/>
          <a:lstStyle/>
          <a:p>
            <a:endParaRPr lang="en-US"/>
          </a:p>
        </p:txBody>
      </p:sp>
      <p:sp>
        <p:nvSpPr>
          <p:cNvPr id="16" name="Freeform 16"/>
          <p:cNvSpPr/>
          <p:nvPr/>
        </p:nvSpPr>
        <p:spPr>
          <a:xfrm>
            <a:off x="7834036" y="3807737"/>
            <a:ext cx="2507255" cy="1356294"/>
          </a:xfrm>
          <a:custGeom>
            <a:avLst/>
            <a:gdLst/>
            <a:ahLst/>
            <a:cxnLst/>
            <a:rect l="l" t="t" r="r" b="b"/>
            <a:pathLst>
              <a:path w="2507255" h="1356294">
                <a:moveTo>
                  <a:pt x="0" y="0"/>
                </a:moveTo>
                <a:lnTo>
                  <a:pt x="2507255" y="0"/>
                </a:lnTo>
                <a:lnTo>
                  <a:pt x="2507255" y="1356294"/>
                </a:lnTo>
                <a:lnTo>
                  <a:pt x="0" y="1356294"/>
                </a:lnTo>
                <a:lnTo>
                  <a:pt x="0" y="0"/>
                </a:lnTo>
                <a:close/>
              </a:path>
            </a:pathLst>
          </a:custGeom>
          <a:blipFill>
            <a:blip r:embed="rId8"/>
            <a:stretch>
              <a:fillRect l="-156866" r="-491110"/>
            </a:stretch>
          </a:blipFill>
        </p:spPr>
        <p:txBody>
          <a:bodyPr/>
          <a:lstStyle/>
          <a:p>
            <a:endParaRPr lang="en-US"/>
          </a:p>
        </p:txBody>
      </p:sp>
      <p:sp>
        <p:nvSpPr>
          <p:cNvPr id="17" name="AutoShape 17"/>
          <p:cNvSpPr/>
          <p:nvPr/>
        </p:nvSpPr>
        <p:spPr>
          <a:xfrm flipV="1">
            <a:off x="6157833" y="4485884"/>
            <a:ext cx="1676203" cy="19050"/>
          </a:xfrm>
          <a:prstGeom prst="line">
            <a:avLst/>
          </a:prstGeom>
          <a:ln w="38100" cap="flat">
            <a:solidFill>
              <a:srgbClr val="000000"/>
            </a:solidFill>
            <a:prstDash val="solid"/>
            <a:headEnd type="none" w="sm" len="sm"/>
            <a:tailEnd type="arrow" w="med" len="sm"/>
          </a:ln>
        </p:spPr>
        <p:txBody>
          <a:bodyPr/>
          <a:lstStyle/>
          <a:p>
            <a:endParaRPr lang="en-US"/>
          </a:p>
        </p:txBody>
      </p:sp>
      <p:sp>
        <p:nvSpPr>
          <p:cNvPr id="18" name="AutoShape 18"/>
          <p:cNvSpPr/>
          <p:nvPr/>
        </p:nvSpPr>
        <p:spPr>
          <a:xfrm flipH="1">
            <a:off x="11268370" y="5202129"/>
            <a:ext cx="2063022" cy="1636647"/>
          </a:xfrm>
          <a:prstGeom prst="line">
            <a:avLst/>
          </a:prstGeom>
          <a:ln w="38100" cap="flat">
            <a:solidFill>
              <a:srgbClr val="000000"/>
            </a:solidFill>
            <a:prstDash val="solid"/>
            <a:headEnd type="none" w="sm" len="sm"/>
            <a:tailEnd type="arrow" w="med" len="sm"/>
          </a:ln>
        </p:spPr>
        <p:txBody>
          <a:bodyPr/>
          <a:lstStyle/>
          <a:p>
            <a:endParaRPr lang="en-US"/>
          </a:p>
        </p:txBody>
      </p:sp>
      <p:sp>
        <p:nvSpPr>
          <p:cNvPr id="19" name="AutoShape 19"/>
          <p:cNvSpPr/>
          <p:nvPr/>
        </p:nvSpPr>
        <p:spPr>
          <a:xfrm flipH="1">
            <a:off x="8184710" y="7535973"/>
            <a:ext cx="1676311"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20" name="AutoShape 20"/>
          <p:cNvSpPr/>
          <p:nvPr/>
        </p:nvSpPr>
        <p:spPr>
          <a:xfrm flipV="1">
            <a:off x="10341271" y="4523982"/>
            <a:ext cx="1676203" cy="19050"/>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05556" y="-4922654"/>
            <a:ext cx="19461855" cy="7890897"/>
          </a:xfrm>
          <a:custGeom>
            <a:avLst/>
            <a:gdLst/>
            <a:ahLst/>
            <a:cxnLst/>
            <a:rect l="l" t="t" r="r" b="b"/>
            <a:pathLst>
              <a:path w="19461855" h="7890897">
                <a:moveTo>
                  <a:pt x="0" y="0"/>
                </a:moveTo>
                <a:lnTo>
                  <a:pt x="19461855" y="0"/>
                </a:lnTo>
                <a:lnTo>
                  <a:pt x="19461855" y="7890898"/>
                </a:lnTo>
                <a:lnTo>
                  <a:pt x="0" y="7890898"/>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5481" y="4339844"/>
            <a:ext cx="8855971" cy="4093224"/>
          </a:xfrm>
          <a:custGeom>
            <a:avLst/>
            <a:gdLst/>
            <a:ahLst/>
            <a:cxnLst/>
            <a:rect l="l" t="t" r="r" b="b"/>
            <a:pathLst>
              <a:path w="8855971" h="4093224">
                <a:moveTo>
                  <a:pt x="0" y="0"/>
                </a:moveTo>
                <a:lnTo>
                  <a:pt x="8855971" y="0"/>
                </a:lnTo>
                <a:lnTo>
                  <a:pt x="8855971" y="4093224"/>
                </a:lnTo>
                <a:lnTo>
                  <a:pt x="0" y="4093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235016" y="505710"/>
            <a:ext cx="11817968"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NỘI DUNG BÁO CÁO </a:t>
            </a:r>
          </a:p>
        </p:txBody>
      </p:sp>
      <p:sp>
        <p:nvSpPr>
          <p:cNvPr id="5" name="TextBox 5"/>
          <p:cNvSpPr txBox="1"/>
          <p:nvPr/>
        </p:nvSpPr>
        <p:spPr>
          <a:xfrm>
            <a:off x="1449317" y="4865192"/>
            <a:ext cx="7248136" cy="854076"/>
          </a:xfrm>
          <a:prstGeom prst="rect">
            <a:avLst/>
          </a:prstGeom>
        </p:spPr>
        <p:txBody>
          <a:bodyPr lIns="0" tIns="0" rIns="0" bIns="0" rtlCol="0" anchor="t">
            <a:spAutoFit/>
          </a:bodyPr>
          <a:lstStyle/>
          <a:p>
            <a:pPr algn="l">
              <a:lnSpc>
                <a:spcPts val="6999"/>
              </a:lnSpc>
            </a:pPr>
            <a:r>
              <a:rPr lang="en-US" sz="4999">
                <a:solidFill>
                  <a:srgbClr val="000000"/>
                </a:solidFill>
                <a:latin typeface="Quicksand Bold"/>
              </a:rPr>
              <a:t>Giới thiệu đề tài</a:t>
            </a:r>
          </a:p>
        </p:txBody>
      </p:sp>
      <p:sp>
        <p:nvSpPr>
          <p:cNvPr id="6" name="TextBox 6"/>
          <p:cNvSpPr txBox="1"/>
          <p:nvPr/>
        </p:nvSpPr>
        <p:spPr>
          <a:xfrm>
            <a:off x="1449317" y="7053751"/>
            <a:ext cx="7248136" cy="863600"/>
          </a:xfrm>
          <a:prstGeom prst="rect">
            <a:avLst/>
          </a:prstGeom>
        </p:spPr>
        <p:txBody>
          <a:bodyPr lIns="0" tIns="0" rIns="0" bIns="0" rtlCol="0" anchor="t">
            <a:spAutoFit/>
          </a:bodyPr>
          <a:lstStyle/>
          <a:p>
            <a:pPr algn="l">
              <a:lnSpc>
                <a:spcPts val="7000"/>
              </a:lnSpc>
            </a:pPr>
            <a:r>
              <a:rPr lang="en-US" sz="5000">
                <a:solidFill>
                  <a:srgbClr val="AD5545"/>
                </a:solidFill>
                <a:latin typeface="Quicksand Bold"/>
              </a:rPr>
              <a:t>Thực nghiệm </a:t>
            </a:r>
          </a:p>
        </p:txBody>
      </p:sp>
      <p:sp>
        <p:nvSpPr>
          <p:cNvPr id="7" name="TextBox 7"/>
          <p:cNvSpPr txBox="1"/>
          <p:nvPr/>
        </p:nvSpPr>
        <p:spPr>
          <a:xfrm>
            <a:off x="159344" y="4535252"/>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1.</a:t>
            </a:r>
          </a:p>
        </p:txBody>
      </p:sp>
      <p:sp>
        <p:nvSpPr>
          <p:cNvPr id="8" name="TextBox 8"/>
          <p:cNvSpPr txBox="1"/>
          <p:nvPr/>
        </p:nvSpPr>
        <p:spPr>
          <a:xfrm>
            <a:off x="159344" y="6807961"/>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3.</a:t>
            </a:r>
          </a:p>
        </p:txBody>
      </p:sp>
      <p:sp>
        <p:nvSpPr>
          <p:cNvPr id="9" name="Freeform 9"/>
          <p:cNvSpPr/>
          <p:nvPr/>
        </p:nvSpPr>
        <p:spPr>
          <a:xfrm>
            <a:off x="9283223" y="4339844"/>
            <a:ext cx="8855971" cy="4093224"/>
          </a:xfrm>
          <a:custGeom>
            <a:avLst/>
            <a:gdLst/>
            <a:ahLst/>
            <a:cxnLst/>
            <a:rect l="l" t="t" r="r" b="b"/>
            <a:pathLst>
              <a:path w="8855971" h="4093224">
                <a:moveTo>
                  <a:pt x="0" y="0"/>
                </a:moveTo>
                <a:lnTo>
                  <a:pt x="8855971" y="0"/>
                </a:lnTo>
                <a:lnTo>
                  <a:pt x="8855971" y="4093224"/>
                </a:lnTo>
                <a:lnTo>
                  <a:pt x="0" y="4093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0607059" y="4746955"/>
            <a:ext cx="7248136" cy="984848"/>
          </a:xfrm>
          <a:prstGeom prst="rect">
            <a:avLst/>
          </a:prstGeom>
        </p:spPr>
        <p:txBody>
          <a:bodyPr lIns="0" tIns="0" rIns="0" bIns="0" rtlCol="0" anchor="t">
            <a:spAutoFit/>
          </a:bodyPr>
          <a:lstStyle/>
          <a:p>
            <a:pPr algn="l">
              <a:lnSpc>
                <a:spcPts val="1195"/>
              </a:lnSpc>
            </a:pPr>
            <a:endParaRPr/>
          </a:p>
          <a:p>
            <a:pPr algn="l">
              <a:lnSpc>
                <a:spcPts val="7000"/>
              </a:lnSpc>
            </a:pPr>
            <a:r>
              <a:rPr lang="en-US" sz="5000">
                <a:solidFill>
                  <a:srgbClr val="000000"/>
                </a:solidFill>
                <a:latin typeface="Quicksand Bold"/>
              </a:rPr>
              <a:t>Tổng quan về Acunetix</a:t>
            </a:r>
          </a:p>
        </p:txBody>
      </p:sp>
      <p:sp>
        <p:nvSpPr>
          <p:cNvPr id="11" name="TextBox 11"/>
          <p:cNvSpPr txBox="1"/>
          <p:nvPr/>
        </p:nvSpPr>
        <p:spPr>
          <a:xfrm>
            <a:off x="10607059" y="7063276"/>
            <a:ext cx="7248136" cy="854076"/>
          </a:xfrm>
          <a:prstGeom prst="rect">
            <a:avLst/>
          </a:prstGeom>
        </p:spPr>
        <p:txBody>
          <a:bodyPr lIns="0" tIns="0" rIns="0" bIns="0" rtlCol="0" anchor="t">
            <a:spAutoFit/>
          </a:bodyPr>
          <a:lstStyle/>
          <a:p>
            <a:pPr algn="l">
              <a:lnSpc>
                <a:spcPts val="6999"/>
              </a:lnSpc>
            </a:pPr>
            <a:r>
              <a:rPr lang="en-US" sz="4999">
                <a:solidFill>
                  <a:srgbClr val="000000"/>
                </a:solidFill>
                <a:latin typeface="Quicksand Bold"/>
              </a:rPr>
              <a:t>Kết luận và đánh giá </a:t>
            </a:r>
          </a:p>
        </p:txBody>
      </p:sp>
      <p:sp>
        <p:nvSpPr>
          <p:cNvPr id="12" name="TextBox 12"/>
          <p:cNvSpPr txBox="1"/>
          <p:nvPr/>
        </p:nvSpPr>
        <p:spPr>
          <a:xfrm>
            <a:off x="9317087" y="4535252"/>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2.</a:t>
            </a:r>
          </a:p>
        </p:txBody>
      </p:sp>
      <p:sp>
        <p:nvSpPr>
          <p:cNvPr id="13" name="TextBox 13"/>
          <p:cNvSpPr txBox="1"/>
          <p:nvPr/>
        </p:nvSpPr>
        <p:spPr>
          <a:xfrm>
            <a:off x="9317087" y="6807961"/>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4.</a:t>
            </a:r>
          </a:p>
        </p:txBody>
      </p:sp>
      <p:sp>
        <p:nvSpPr>
          <p:cNvPr id="14" name="TextBox 14"/>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11</a:t>
            </a:r>
          </a:p>
        </p:txBody>
      </p:sp>
      <p:sp>
        <p:nvSpPr>
          <p:cNvPr id="8" name="TextBox 8"/>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9" name="Freeform 9"/>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10" name="Freeform 10"/>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81871" y="2919477"/>
            <a:ext cx="15724259" cy="208915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Nhóm sử dụng Acunetix Premium v24.4.240514098 bản CRACK và Acunetix Manual Tools để thực hiện các kịch bản mà nhóm đề ra. </a:t>
            </a:r>
          </a:p>
          <a:p>
            <a:pPr algn="just">
              <a:lnSpc>
                <a:spcPts val="5599"/>
              </a:lnSpc>
              <a:spcBef>
                <a:spcPct val="0"/>
              </a:spcBef>
            </a:pPr>
            <a:endParaRPr lang="en-US" sz="3999">
              <a:solidFill>
                <a:srgbClr val="000000"/>
              </a:solidFill>
              <a:latin typeface="Quicksand"/>
            </a:endParaRPr>
          </a:p>
        </p:txBody>
      </p:sp>
      <p:sp>
        <p:nvSpPr>
          <p:cNvPr id="12" name="TextBox 12"/>
          <p:cNvSpPr txBox="1"/>
          <p:nvPr/>
        </p:nvSpPr>
        <p:spPr>
          <a:xfrm>
            <a:off x="1281871" y="2223412"/>
            <a:ext cx="4463415"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Công cụ thực hiện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12</a:t>
            </a:r>
          </a:p>
        </p:txBody>
      </p:sp>
      <p:sp>
        <p:nvSpPr>
          <p:cNvPr id="8" name="TextBox 8"/>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9" name="Freeform 9"/>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10" name="Freeform 10"/>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81871" y="2929002"/>
            <a:ext cx="15724259" cy="6581140"/>
          </a:xfrm>
          <a:prstGeom prst="rect">
            <a:avLst/>
          </a:prstGeom>
        </p:spPr>
        <p:txBody>
          <a:bodyPr lIns="0" tIns="0" rIns="0" bIns="0" rtlCol="0" anchor="t">
            <a:spAutoFit/>
          </a:bodyPr>
          <a:lstStyle/>
          <a:p>
            <a:pPr algn="just">
              <a:lnSpc>
                <a:spcPts val="4760"/>
              </a:lnSpc>
            </a:pPr>
            <a:r>
              <a:rPr lang="en-US" sz="3400">
                <a:solidFill>
                  <a:srgbClr val="000000"/>
                </a:solidFill>
                <a:latin typeface="Quicksand Bold"/>
              </a:rPr>
              <a:t>Kịch bản 1:</a:t>
            </a:r>
            <a:r>
              <a:rPr lang="en-US" sz="3400">
                <a:solidFill>
                  <a:srgbClr val="000000"/>
                </a:solidFill>
                <a:latin typeface="Quicksand"/>
              </a:rPr>
              <a:t> Thực hiện Quét toàn phần trang web </a:t>
            </a:r>
            <a:r>
              <a:rPr lang="en-US" sz="3400" u="sng">
                <a:solidFill>
                  <a:srgbClr val="000000"/>
                </a:solidFill>
                <a:latin typeface="Quicksand"/>
                <a:hlinkClick r:id="rId8" tooltip="http://testphp.vulnweb.com/"/>
              </a:rPr>
              <a:t>http://testphp.vulnweb.com/</a:t>
            </a:r>
            <a:r>
              <a:rPr lang="en-US" sz="3400">
                <a:solidFill>
                  <a:srgbClr val="000000"/>
                </a:solidFill>
                <a:latin typeface="Quicksand"/>
              </a:rPr>
              <a:t> </a:t>
            </a:r>
          </a:p>
          <a:p>
            <a:pPr algn="just">
              <a:lnSpc>
                <a:spcPts val="4760"/>
              </a:lnSpc>
            </a:pPr>
            <a:r>
              <a:rPr lang="en-US" sz="3400">
                <a:solidFill>
                  <a:srgbClr val="000000"/>
                </a:solidFill>
                <a:latin typeface="Quicksand Bold"/>
              </a:rPr>
              <a:t>Kịch bản 2:</a:t>
            </a:r>
            <a:r>
              <a:rPr lang="en-US" sz="3400">
                <a:solidFill>
                  <a:srgbClr val="000000"/>
                </a:solidFill>
                <a:latin typeface="Quicksand"/>
              </a:rPr>
              <a:t> Thực hiện Quét toàn phần ứng dụng web juice-shop với tính năng Site Login. </a:t>
            </a:r>
          </a:p>
          <a:p>
            <a:pPr algn="just">
              <a:lnSpc>
                <a:spcPts val="4760"/>
              </a:lnSpc>
            </a:pPr>
            <a:r>
              <a:rPr lang="en-US" sz="3400">
                <a:solidFill>
                  <a:srgbClr val="000000"/>
                </a:solidFill>
                <a:latin typeface="Quicksand Bold"/>
              </a:rPr>
              <a:t>Kịch bản 3:</a:t>
            </a:r>
            <a:r>
              <a:rPr lang="en-US" sz="3400">
                <a:solidFill>
                  <a:srgbClr val="000000"/>
                </a:solidFill>
                <a:latin typeface="Quicksand"/>
              </a:rPr>
              <a:t> Sử dụng AMT để giải tìm flag CTF của challenge HTTP – Cookies của Root Me. Link challenge: </a:t>
            </a:r>
            <a:r>
              <a:rPr lang="en-US" sz="3400" u="sng">
                <a:solidFill>
                  <a:srgbClr val="000000"/>
                </a:solidFill>
                <a:latin typeface="Quicksand"/>
                <a:hlinkClick r:id="rId9" tooltip="https://www.root-me.org/en/Challenges/Web-Server/HTTP-Cookies"/>
              </a:rPr>
              <a:t>HTTP – Cookies</a:t>
            </a:r>
            <a:r>
              <a:rPr lang="en-US" sz="3400">
                <a:solidFill>
                  <a:srgbClr val="000000"/>
                </a:solidFill>
                <a:latin typeface="Quicksand"/>
              </a:rPr>
              <a:t>. </a:t>
            </a:r>
          </a:p>
          <a:p>
            <a:pPr algn="just">
              <a:lnSpc>
                <a:spcPts val="4760"/>
              </a:lnSpc>
            </a:pPr>
            <a:r>
              <a:rPr lang="en-US" sz="3400">
                <a:solidFill>
                  <a:srgbClr val="000000"/>
                </a:solidFill>
                <a:latin typeface="Quicksand Bold"/>
              </a:rPr>
              <a:t>Kịch bản 4:</a:t>
            </a:r>
            <a:r>
              <a:rPr lang="en-US" sz="3400">
                <a:solidFill>
                  <a:srgbClr val="000000"/>
                </a:solidFill>
                <a:latin typeface="Quicksand"/>
              </a:rPr>
              <a:t> Sử dụng AMT để giải tìm flag CTF của challenge HTTP – POST của Root Me. Link challenge: </a:t>
            </a:r>
            <a:r>
              <a:rPr lang="en-US" sz="3400" u="sng">
                <a:solidFill>
                  <a:srgbClr val="000000"/>
                </a:solidFill>
                <a:latin typeface="Quicksand"/>
                <a:hlinkClick r:id="rId10" tooltip="https://root-me.org/en/Challenges/Web-Server/HTTP-POST"/>
              </a:rPr>
              <a:t>HTTP – POST</a:t>
            </a:r>
            <a:r>
              <a:rPr lang="en-US" sz="3400">
                <a:solidFill>
                  <a:srgbClr val="000000"/>
                </a:solidFill>
                <a:latin typeface="Quicksand"/>
              </a:rPr>
              <a:t>. </a:t>
            </a:r>
          </a:p>
          <a:p>
            <a:pPr algn="just">
              <a:lnSpc>
                <a:spcPts val="4760"/>
              </a:lnSpc>
            </a:pPr>
            <a:r>
              <a:rPr lang="en-US" sz="3400">
                <a:solidFill>
                  <a:srgbClr val="000000"/>
                </a:solidFill>
                <a:latin typeface="Quicksand Bold"/>
              </a:rPr>
              <a:t>Kịch bản 5:</a:t>
            </a:r>
            <a:r>
              <a:rPr lang="en-US" sz="3400">
                <a:solidFill>
                  <a:srgbClr val="000000"/>
                </a:solidFill>
                <a:latin typeface="Quicksand"/>
              </a:rPr>
              <a:t> Cài đặt AcuSensor và quét một trang web nội bộ được xây dựng bằng PHP. </a:t>
            </a:r>
          </a:p>
          <a:p>
            <a:pPr algn="just">
              <a:lnSpc>
                <a:spcPts val="4760"/>
              </a:lnSpc>
            </a:pPr>
            <a:r>
              <a:rPr lang="en-US" sz="3400">
                <a:solidFill>
                  <a:srgbClr val="000000"/>
                </a:solidFill>
                <a:latin typeface="Quicksand Bold"/>
              </a:rPr>
              <a:t>Kịch bản 6: </a:t>
            </a:r>
            <a:r>
              <a:rPr lang="en-US" sz="3400">
                <a:solidFill>
                  <a:srgbClr val="000000"/>
                </a:solidFill>
                <a:latin typeface="Quicksand"/>
              </a:rPr>
              <a:t>Thử nghiệm tính năng Issue Tracker. </a:t>
            </a:r>
          </a:p>
          <a:p>
            <a:pPr algn="just">
              <a:lnSpc>
                <a:spcPts val="4760"/>
              </a:lnSpc>
              <a:spcBef>
                <a:spcPct val="0"/>
              </a:spcBef>
            </a:pPr>
            <a:endParaRPr lang="en-US" sz="3400">
              <a:solidFill>
                <a:srgbClr val="000000"/>
              </a:solidFill>
              <a:latin typeface="Quicksand"/>
            </a:endParaRPr>
          </a:p>
        </p:txBody>
      </p:sp>
      <p:sp>
        <p:nvSpPr>
          <p:cNvPr id="12" name="TextBox 12"/>
          <p:cNvSpPr txBox="1"/>
          <p:nvPr/>
        </p:nvSpPr>
        <p:spPr>
          <a:xfrm>
            <a:off x="1281871" y="2223412"/>
            <a:ext cx="5591492"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Các kịch bản thực hiện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1802056" y="3925560"/>
            <a:ext cx="14683887" cy="3854341"/>
          </a:xfrm>
          <a:custGeom>
            <a:avLst/>
            <a:gdLst/>
            <a:ahLst/>
            <a:cxnLst/>
            <a:rect l="l" t="t" r="r" b="b"/>
            <a:pathLst>
              <a:path w="14683887" h="3854341">
                <a:moveTo>
                  <a:pt x="0" y="0"/>
                </a:moveTo>
                <a:lnTo>
                  <a:pt x="14683888" y="0"/>
                </a:lnTo>
                <a:lnTo>
                  <a:pt x="14683888" y="3854340"/>
                </a:lnTo>
                <a:lnTo>
                  <a:pt x="0" y="3854340"/>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13</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919477"/>
            <a:ext cx="15724259"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Ta tiến hành tạo Mục tiêu, ở trường Address ta nhập url của web. </a:t>
            </a:r>
          </a:p>
        </p:txBody>
      </p:sp>
      <p:sp>
        <p:nvSpPr>
          <p:cNvPr id="13" name="TextBox 13"/>
          <p:cNvSpPr txBox="1"/>
          <p:nvPr/>
        </p:nvSpPr>
        <p:spPr>
          <a:xfrm>
            <a:off x="1281871" y="2223412"/>
            <a:ext cx="255905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1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5926957" y="3663458"/>
            <a:ext cx="6455391" cy="5406625"/>
          </a:xfrm>
          <a:custGeom>
            <a:avLst/>
            <a:gdLst/>
            <a:ahLst/>
            <a:cxnLst/>
            <a:rect l="l" t="t" r="r" b="b"/>
            <a:pathLst>
              <a:path w="6455391" h="5406625">
                <a:moveTo>
                  <a:pt x="0" y="0"/>
                </a:moveTo>
                <a:lnTo>
                  <a:pt x="6455391" y="0"/>
                </a:lnTo>
                <a:lnTo>
                  <a:pt x="6455391" y="5406625"/>
                </a:lnTo>
                <a:lnTo>
                  <a:pt x="0" y="5406625"/>
                </a:lnTo>
                <a:lnTo>
                  <a:pt x="0" y="0"/>
                </a:lnTo>
                <a:close/>
              </a:path>
            </a:pathLst>
          </a:custGeom>
          <a:blipFill>
            <a:blip r:embed="rId8"/>
            <a:stretch>
              <a:fillRect l="-330" t="-2849"/>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14</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919477"/>
            <a:ext cx="15724259"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Ta để cấu hình Mục tiêu theo mặc định và tiến hành quét.</a:t>
            </a:r>
          </a:p>
        </p:txBody>
      </p:sp>
      <p:sp>
        <p:nvSpPr>
          <p:cNvPr id="13" name="TextBox 13"/>
          <p:cNvSpPr txBox="1"/>
          <p:nvPr/>
        </p:nvSpPr>
        <p:spPr>
          <a:xfrm>
            <a:off x="1281871" y="2223412"/>
            <a:ext cx="255905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1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3298078" y="3626684"/>
            <a:ext cx="11691843" cy="5631616"/>
          </a:xfrm>
          <a:custGeom>
            <a:avLst/>
            <a:gdLst/>
            <a:ahLst/>
            <a:cxnLst/>
            <a:rect l="l" t="t" r="r" b="b"/>
            <a:pathLst>
              <a:path w="11691843" h="5631616">
                <a:moveTo>
                  <a:pt x="0" y="0"/>
                </a:moveTo>
                <a:lnTo>
                  <a:pt x="11691844" y="0"/>
                </a:lnTo>
                <a:lnTo>
                  <a:pt x="11691844" y="5631616"/>
                </a:lnTo>
                <a:lnTo>
                  <a:pt x="0" y="5631616"/>
                </a:lnTo>
                <a:lnTo>
                  <a:pt x="0" y="0"/>
                </a:lnTo>
                <a:close/>
              </a:path>
            </a:pathLst>
          </a:custGeom>
          <a:blipFill>
            <a:blip r:embed="rId8"/>
            <a:stretch>
              <a:fillRect l="-367" t="-1385" b="-8737"/>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15</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919477"/>
            <a:ext cx="15724259"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Kết quả thu được sau khi quét. </a:t>
            </a:r>
          </a:p>
        </p:txBody>
      </p:sp>
      <p:sp>
        <p:nvSpPr>
          <p:cNvPr id="13" name="TextBox 13"/>
          <p:cNvSpPr txBox="1"/>
          <p:nvPr/>
        </p:nvSpPr>
        <p:spPr>
          <a:xfrm>
            <a:off x="1281871" y="2223412"/>
            <a:ext cx="255905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1418957" y="3694177"/>
            <a:ext cx="15450086" cy="5334649"/>
          </a:xfrm>
          <a:custGeom>
            <a:avLst/>
            <a:gdLst/>
            <a:ahLst/>
            <a:cxnLst/>
            <a:rect l="l" t="t" r="r" b="b"/>
            <a:pathLst>
              <a:path w="15450086" h="5334649">
                <a:moveTo>
                  <a:pt x="0" y="0"/>
                </a:moveTo>
                <a:lnTo>
                  <a:pt x="15450086" y="0"/>
                </a:lnTo>
                <a:lnTo>
                  <a:pt x="15450086" y="5334650"/>
                </a:lnTo>
                <a:lnTo>
                  <a:pt x="0" y="5334650"/>
                </a:lnTo>
                <a:lnTo>
                  <a:pt x="0" y="0"/>
                </a:lnTo>
                <a:close/>
              </a:path>
            </a:pathLst>
          </a:custGeom>
          <a:blipFill>
            <a:blip r:embed="rId8"/>
            <a:stretch>
              <a:fillRect l="-532" t="-1626"/>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16</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919477"/>
            <a:ext cx="15724259"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Danh sách các lỗ hổng quét được của mục tiêu.</a:t>
            </a:r>
          </a:p>
        </p:txBody>
      </p:sp>
      <p:sp>
        <p:nvSpPr>
          <p:cNvPr id="13" name="TextBox 13"/>
          <p:cNvSpPr txBox="1"/>
          <p:nvPr/>
        </p:nvSpPr>
        <p:spPr>
          <a:xfrm>
            <a:off x="1281871" y="2223412"/>
            <a:ext cx="255905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1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8816175" y="2005423"/>
            <a:ext cx="7897865" cy="7125583"/>
          </a:xfrm>
          <a:custGeom>
            <a:avLst/>
            <a:gdLst/>
            <a:ahLst/>
            <a:cxnLst/>
            <a:rect l="l" t="t" r="r" b="b"/>
            <a:pathLst>
              <a:path w="7897865" h="7125583">
                <a:moveTo>
                  <a:pt x="0" y="0"/>
                </a:moveTo>
                <a:lnTo>
                  <a:pt x="7897865" y="0"/>
                </a:lnTo>
                <a:lnTo>
                  <a:pt x="7897865" y="7125583"/>
                </a:lnTo>
                <a:lnTo>
                  <a:pt x="0" y="7125583"/>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17</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919477"/>
            <a:ext cx="15724259"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Chi tiết lỗ hổng.</a:t>
            </a:r>
          </a:p>
        </p:txBody>
      </p:sp>
      <p:sp>
        <p:nvSpPr>
          <p:cNvPr id="13" name="TextBox 13"/>
          <p:cNvSpPr txBox="1"/>
          <p:nvPr/>
        </p:nvSpPr>
        <p:spPr>
          <a:xfrm>
            <a:off x="1281871" y="2223412"/>
            <a:ext cx="255905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1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9436390" y="2114073"/>
            <a:ext cx="7132033" cy="6908283"/>
          </a:xfrm>
          <a:custGeom>
            <a:avLst/>
            <a:gdLst/>
            <a:ahLst/>
            <a:cxnLst/>
            <a:rect l="l" t="t" r="r" b="b"/>
            <a:pathLst>
              <a:path w="7132033" h="6908283">
                <a:moveTo>
                  <a:pt x="0" y="0"/>
                </a:moveTo>
                <a:lnTo>
                  <a:pt x="7132033" y="0"/>
                </a:lnTo>
                <a:lnTo>
                  <a:pt x="7132033" y="6908283"/>
                </a:lnTo>
                <a:lnTo>
                  <a:pt x="0" y="6908283"/>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18</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919477"/>
            <a:ext cx="15724259"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Thử tiến hành khai thác lỗ hổng.</a:t>
            </a:r>
          </a:p>
        </p:txBody>
      </p:sp>
      <p:sp>
        <p:nvSpPr>
          <p:cNvPr id="13" name="TextBox 13"/>
          <p:cNvSpPr txBox="1"/>
          <p:nvPr/>
        </p:nvSpPr>
        <p:spPr>
          <a:xfrm>
            <a:off x="1281871" y="2223412"/>
            <a:ext cx="255905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1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05556" y="-4922654"/>
            <a:ext cx="19461855" cy="7890897"/>
          </a:xfrm>
          <a:custGeom>
            <a:avLst/>
            <a:gdLst/>
            <a:ahLst/>
            <a:cxnLst/>
            <a:rect l="l" t="t" r="r" b="b"/>
            <a:pathLst>
              <a:path w="19461855" h="7890897">
                <a:moveTo>
                  <a:pt x="0" y="0"/>
                </a:moveTo>
                <a:lnTo>
                  <a:pt x="19461855" y="0"/>
                </a:lnTo>
                <a:lnTo>
                  <a:pt x="19461855" y="7890898"/>
                </a:lnTo>
                <a:lnTo>
                  <a:pt x="0" y="7890898"/>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5481" y="4339844"/>
            <a:ext cx="8855971" cy="4093224"/>
          </a:xfrm>
          <a:custGeom>
            <a:avLst/>
            <a:gdLst/>
            <a:ahLst/>
            <a:cxnLst/>
            <a:rect l="l" t="t" r="r" b="b"/>
            <a:pathLst>
              <a:path w="8855971" h="4093224">
                <a:moveTo>
                  <a:pt x="0" y="0"/>
                </a:moveTo>
                <a:lnTo>
                  <a:pt x="8855971" y="0"/>
                </a:lnTo>
                <a:lnTo>
                  <a:pt x="8855971" y="4093224"/>
                </a:lnTo>
                <a:lnTo>
                  <a:pt x="0" y="4093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235016" y="505710"/>
            <a:ext cx="11817968"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NỘI DUNG BÁO CÁO </a:t>
            </a:r>
          </a:p>
        </p:txBody>
      </p:sp>
      <p:sp>
        <p:nvSpPr>
          <p:cNvPr id="5" name="TextBox 5"/>
          <p:cNvSpPr txBox="1"/>
          <p:nvPr/>
        </p:nvSpPr>
        <p:spPr>
          <a:xfrm>
            <a:off x="1449317" y="4865192"/>
            <a:ext cx="7248136" cy="854076"/>
          </a:xfrm>
          <a:prstGeom prst="rect">
            <a:avLst/>
          </a:prstGeom>
        </p:spPr>
        <p:txBody>
          <a:bodyPr lIns="0" tIns="0" rIns="0" bIns="0" rtlCol="0" anchor="t">
            <a:spAutoFit/>
          </a:bodyPr>
          <a:lstStyle/>
          <a:p>
            <a:pPr algn="l">
              <a:lnSpc>
                <a:spcPts val="6999"/>
              </a:lnSpc>
            </a:pPr>
            <a:r>
              <a:rPr lang="en-US" sz="4999">
                <a:solidFill>
                  <a:srgbClr val="AD5545"/>
                </a:solidFill>
                <a:latin typeface="Quicksand Bold"/>
              </a:rPr>
              <a:t>Giới thiệu đề tài</a:t>
            </a:r>
          </a:p>
        </p:txBody>
      </p:sp>
      <p:sp>
        <p:nvSpPr>
          <p:cNvPr id="6" name="TextBox 6"/>
          <p:cNvSpPr txBox="1"/>
          <p:nvPr/>
        </p:nvSpPr>
        <p:spPr>
          <a:xfrm>
            <a:off x="1449317" y="7053751"/>
            <a:ext cx="7248136" cy="863600"/>
          </a:xfrm>
          <a:prstGeom prst="rect">
            <a:avLst/>
          </a:prstGeom>
        </p:spPr>
        <p:txBody>
          <a:bodyPr lIns="0" tIns="0" rIns="0" bIns="0" rtlCol="0" anchor="t">
            <a:spAutoFit/>
          </a:bodyPr>
          <a:lstStyle/>
          <a:p>
            <a:pPr algn="l">
              <a:lnSpc>
                <a:spcPts val="7000"/>
              </a:lnSpc>
            </a:pPr>
            <a:r>
              <a:rPr lang="en-US" sz="5000">
                <a:solidFill>
                  <a:srgbClr val="000000"/>
                </a:solidFill>
                <a:latin typeface="Quicksand Bold"/>
              </a:rPr>
              <a:t>Thực nghiệm </a:t>
            </a:r>
          </a:p>
        </p:txBody>
      </p:sp>
      <p:sp>
        <p:nvSpPr>
          <p:cNvPr id="7" name="TextBox 7"/>
          <p:cNvSpPr txBox="1"/>
          <p:nvPr/>
        </p:nvSpPr>
        <p:spPr>
          <a:xfrm>
            <a:off x="159344" y="4535252"/>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1.</a:t>
            </a:r>
          </a:p>
        </p:txBody>
      </p:sp>
      <p:sp>
        <p:nvSpPr>
          <p:cNvPr id="8" name="TextBox 8"/>
          <p:cNvSpPr txBox="1"/>
          <p:nvPr/>
        </p:nvSpPr>
        <p:spPr>
          <a:xfrm>
            <a:off x="159344" y="6807961"/>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3.</a:t>
            </a:r>
          </a:p>
        </p:txBody>
      </p:sp>
      <p:sp>
        <p:nvSpPr>
          <p:cNvPr id="9" name="Freeform 9"/>
          <p:cNvSpPr/>
          <p:nvPr/>
        </p:nvSpPr>
        <p:spPr>
          <a:xfrm>
            <a:off x="9283223" y="4339844"/>
            <a:ext cx="8855971" cy="4093224"/>
          </a:xfrm>
          <a:custGeom>
            <a:avLst/>
            <a:gdLst/>
            <a:ahLst/>
            <a:cxnLst/>
            <a:rect l="l" t="t" r="r" b="b"/>
            <a:pathLst>
              <a:path w="8855971" h="4093224">
                <a:moveTo>
                  <a:pt x="0" y="0"/>
                </a:moveTo>
                <a:lnTo>
                  <a:pt x="8855971" y="0"/>
                </a:lnTo>
                <a:lnTo>
                  <a:pt x="8855971" y="4093224"/>
                </a:lnTo>
                <a:lnTo>
                  <a:pt x="0" y="4093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0607059" y="4746955"/>
            <a:ext cx="7248136" cy="984848"/>
          </a:xfrm>
          <a:prstGeom prst="rect">
            <a:avLst/>
          </a:prstGeom>
        </p:spPr>
        <p:txBody>
          <a:bodyPr lIns="0" tIns="0" rIns="0" bIns="0" rtlCol="0" anchor="t">
            <a:spAutoFit/>
          </a:bodyPr>
          <a:lstStyle/>
          <a:p>
            <a:pPr algn="l">
              <a:lnSpc>
                <a:spcPts val="1195"/>
              </a:lnSpc>
            </a:pPr>
            <a:endParaRPr/>
          </a:p>
          <a:p>
            <a:pPr algn="l">
              <a:lnSpc>
                <a:spcPts val="7000"/>
              </a:lnSpc>
            </a:pPr>
            <a:r>
              <a:rPr lang="en-US" sz="5000">
                <a:solidFill>
                  <a:srgbClr val="000000"/>
                </a:solidFill>
                <a:latin typeface="Quicksand Bold"/>
              </a:rPr>
              <a:t>Tổng quan về Acunetix</a:t>
            </a:r>
          </a:p>
        </p:txBody>
      </p:sp>
      <p:sp>
        <p:nvSpPr>
          <p:cNvPr id="11" name="TextBox 11"/>
          <p:cNvSpPr txBox="1"/>
          <p:nvPr/>
        </p:nvSpPr>
        <p:spPr>
          <a:xfrm>
            <a:off x="10607059" y="7063276"/>
            <a:ext cx="7248136" cy="854076"/>
          </a:xfrm>
          <a:prstGeom prst="rect">
            <a:avLst/>
          </a:prstGeom>
        </p:spPr>
        <p:txBody>
          <a:bodyPr lIns="0" tIns="0" rIns="0" bIns="0" rtlCol="0" anchor="t">
            <a:spAutoFit/>
          </a:bodyPr>
          <a:lstStyle/>
          <a:p>
            <a:pPr algn="l">
              <a:lnSpc>
                <a:spcPts val="6999"/>
              </a:lnSpc>
            </a:pPr>
            <a:r>
              <a:rPr lang="en-US" sz="4999">
                <a:solidFill>
                  <a:srgbClr val="000000"/>
                </a:solidFill>
                <a:latin typeface="Quicksand Bold"/>
              </a:rPr>
              <a:t>Kết luận và đánh giá </a:t>
            </a:r>
          </a:p>
        </p:txBody>
      </p:sp>
      <p:sp>
        <p:nvSpPr>
          <p:cNvPr id="12" name="TextBox 12"/>
          <p:cNvSpPr txBox="1"/>
          <p:nvPr/>
        </p:nvSpPr>
        <p:spPr>
          <a:xfrm>
            <a:off x="9317087" y="4535252"/>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2.</a:t>
            </a:r>
          </a:p>
        </p:txBody>
      </p:sp>
      <p:sp>
        <p:nvSpPr>
          <p:cNvPr id="13" name="TextBox 13"/>
          <p:cNvSpPr txBox="1"/>
          <p:nvPr/>
        </p:nvSpPr>
        <p:spPr>
          <a:xfrm>
            <a:off x="9317087" y="6807961"/>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4.</a:t>
            </a:r>
          </a:p>
        </p:txBody>
      </p:sp>
      <p:sp>
        <p:nvSpPr>
          <p:cNvPr id="14" name="TextBox 14"/>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3910968" y="4533741"/>
            <a:ext cx="10466065" cy="3246159"/>
          </a:xfrm>
          <a:custGeom>
            <a:avLst/>
            <a:gdLst/>
            <a:ahLst/>
            <a:cxnLst/>
            <a:rect l="l" t="t" r="r" b="b"/>
            <a:pathLst>
              <a:path w="10466065" h="3246159">
                <a:moveTo>
                  <a:pt x="0" y="0"/>
                </a:moveTo>
                <a:lnTo>
                  <a:pt x="10466064" y="0"/>
                </a:lnTo>
                <a:lnTo>
                  <a:pt x="10466064" y="3246159"/>
                </a:lnTo>
                <a:lnTo>
                  <a:pt x="0" y="3246159"/>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19</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919477"/>
            <a:ext cx="15724259"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Kết quả khai thác.</a:t>
            </a:r>
          </a:p>
        </p:txBody>
      </p:sp>
      <p:sp>
        <p:nvSpPr>
          <p:cNvPr id="13" name="TextBox 13"/>
          <p:cNvSpPr txBox="1"/>
          <p:nvPr/>
        </p:nvSpPr>
        <p:spPr>
          <a:xfrm>
            <a:off x="1281871" y="2223412"/>
            <a:ext cx="255905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1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20</a:t>
            </a:r>
          </a:p>
        </p:txBody>
      </p:sp>
      <p:sp>
        <p:nvSpPr>
          <p:cNvPr id="10" name="TextBox 10"/>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1" name="TextBox 11"/>
          <p:cNvSpPr txBox="1"/>
          <p:nvPr/>
        </p:nvSpPr>
        <p:spPr>
          <a:xfrm>
            <a:off x="1262821" y="2938527"/>
            <a:ext cx="15724259" cy="5161280"/>
          </a:xfrm>
          <a:prstGeom prst="rect">
            <a:avLst/>
          </a:prstGeom>
        </p:spPr>
        <p:txBody>
          <a:bodyPr lIns="0" tIns="0" rIns="0" bIns="0" rtlCol="0" anchor="t">
            <a:spAutoFit/>
          </a:bodyPr>
          <a:lstStyle/>
          <a:p>
            <a:pPr algn="just">
              <a:lnSpc>
                <a:spcPts val="5040"/>
              </a:lnSpc>
            </a:pPr>
            <a:r>
              <a:rPr lang="en-US" sz="3600">
                <a:solidFill>
                  <a:srgbClr val="000000"/>
                </a:solidFill>
                <a:latin typeface="Quicksand"/>
              </a:rPr>
              <a:t>Trước khi thực hiện kịch bản, cần cài đặt OWASP Juice Shop trước. </a:t>
            </a:r>
          </a:p>
          <a:p>
            <a:pPr marL="777242" lvl="1" indent="-388621" algn="just">
              <a:lnSpc>
                <a:spcPts val="5040"/>
              </a:lnSpc>
              <a:buFont typeface="Arial"/>
              <a:buChar char="•"/>
            </a:pPr>
            <a:r>
              <a:rPr lang="en-US" sz="3600">
                <a:solidFill>
                  <a:srgbClr val="000000"/>
                </a:solidFill>
                <a:latin typeface="Quicksand"/>
              </a:rPr>
              <a:t>Cài đặt đơn giản: Sử dụng docker, chạy 2 lệnh sau:  </a:t>
            </a:r>
          </a:p>
          <a:p>
            <a:pPr marL="863599" lvl="1" indent="-431800" algn="just">
              <a:lnSpc>
                <a:spcPts val="5599"/>
              </a:lnSpc>
              <a:buFont typeface="Arial"/>
              <a:buChar char="•"/>
            </a:pPr>
            <a:r>
              <a:rPr lang="en-US" sz="3999">
                <a:solidFill>
                  <a:srgbClr val="000000"/>
                </a:solidFill>
                <a:latin typeface="Quicksand"/>
              </a:rPr>
              <a:t>Để tải image về: docker pull bkimminich/juice-shop </a:t>
            </a:r>
          </a:p>
          <a:p>
            <a:pPr marL="777242" lvl="1" indent="-388621" algn="just">
              <a:lnSpc>
                <a:spcPts val="5040"/>
              </a:lnSpc>
              <a:buFont typeface="Arial"/>
              <a:buChar char="•"/>
            </a:pPr>
            <a:r>
              <a:rPr lang="en-US" sz="3600">
                <a:solidFill>
                  <a:srgbClr val="000000"/>
                </a:solidFill>
                <a:latin typeface="Quicksand"/>
              </a:rPr>
              <a:t>Để chạy container: docker run --rm -p 3000:3000 bkimminich/juice-shop </a:t>
            </a:r>
          </a:p>
          <a:p>
            <a:pPr marL="777242" lvl="1" indent="-388621" algn="just">
              <a:lnSpc>
                <a:spcPts val="5040"/>
              </a:lnSpc>
              <a:buFont typeface="Arial"/>
              <a:buChar char="•"/>
            </a:pPr>
            <a:r>
              <a:rPr lang="en-US" sz="3600">
                <a:solidFill>
                  <a:srgbClr val="000000"/>
                </a:solidFill>
                <a:latin typeface="Quicksand"/>
              </a:rPr>
              <a:t>Sau khi chạy container xong thì ta có thể truy cập juice-shop qua đường dẫn: </a:t>
            </a:r>
            <a:r>
              <a:rPr lang="en-US" sz="3600" u="sng">
                <a:solidFill>
                  <a:srgbClr val="000000"/>
                </a:solidFill>
                <a:latin typeface="Quicksand"/>
                <a:hlinkClick r:id="rId8" tooltip="http://localhost:3000/"/>
              </a:rPr>
              <a:t>http://localhost:3000/</a:t>
            </a:r>
            <a:r>
              <a:rPr lang="en-US" sz="3600">
                <a:solidFill>
                  <a:srgbClr val="000000"/>
                </a:solidFill>
                <a:latin typeface="Quicksand"/>
              </a:rPr>
              <a:t>  </a:t>
            </a:r>
          </a:p>
          <a:p>
            <a:pPr algn="just">
              <a:lnSpc>
                <a:spcPts val="5040"/>
              </a:lnSpc>
              <a:spcBef>
                <a:spcPct val="0"/>
              </a:spcBef>
            </a:pPr>
            <a:endParaRPr lang="en-US" sz="3600">
              <a:solidFill>
                <a:srgbClr val="000000"/>
              </a:solidFill>
              <a:latin typeface="Quicksand"/>
            </a:endParaRPr>
          </a:p>
        </p:txBody>
      </p:sp>
      <p:sp>
        <p:nvSpPr>
          <p:cNvPr id="12" name="TextBox 12"/>
          <p:cNvSpPr txBox="1"/>
          <p:nvPr/>
        </p:nvSpPr>
        <p:spPr>
          <a:xfrm>
            <a:off x="1281871" y="2223412"/>
            <a:ext cx="264668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2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21</a:t>
            </a:r>
          </a:p>
        </p:txBody>
      </p:sp>
      <p:sp>
        <p:nvSpPr>
          <p:cNvPr id="10" name="TextBox 10"/>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1" name="TextBox 11"/>
          <p:cNvSpPr txBox="1"/>
          <p:nvPr/>
        </p:nvSpPr>
        <p:spPr>
          <a:xfrm>
            <a:off x="1262821" y="2919477"/>
            <a:ext cx="15724259" cy="420370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Khi thực hiện kịch bản này, nhóm thực hiện 2 lần quét để so sánh hiệu quả của việc quét có sử dụng Site Login. </a:t>
            </a:r>
          </a:p>
          <a:p>
            <a:pPr algn="just">
              <a:lnSpc>
                <a:spcPts val="5599"/>
              </a:lnSpc>
            </a:pPr>
            <a:r>
              <a:rPr lang="en-US" sz="3999">
                <a:solidFill>
                  <a:srgbClr val="000000"/>
                </a:solidFill>
                <a:latin typeface="Quicksand Bold"/>
              </a:rPr>
              <a:t>Lần quét đầu tiên</a:t>
            </a:r>
            <a:r>
              <a:rPr lang="en-US" sz="3999">
                <a:solidFill>
                  <a:srgbClr val="000000"/>
                </a:solidFill>
                <a:latin typeface="Quicksand"/>
              </a:rPr>
              <a:t>, nhóm không dùng Site Login và tiến hành quét juice shop. Acunetix không phát hiện được lỗ hổng nào ở mức nghiêm trọng High. </a:t>
            </a:r>
          </a:p>
          <a:p>
            <a:pPr algn="just">
              <a:lnSpc>
                <a:spcPts val="5599"/>
              </a:lnSpc>
              <a:spcBef>
                <a:spcPct val="0"/>
              </a:spcBef>
            </a:pPr>
            <a:endParaRPr lang="en-US" sz="3999">
              <a:solidFill>
                <a:srgbClr val="000000"/>
              </a:solidFill>
              <a:latin typeface="Quicksand"/>
            </a:endParaRPr>
          </a:p>
        </p:txBody>
      </p:sp>
      <p:sp>
        <p:nvSpPr>
          <p:cNvPr id="12" name="TextBox 12"/>
          <p:cNvSpPr txBox="1"/>
          <p:nvPr/>
        </p:nvSpPr>
        <p:spPr>
          <a:xfrm>
            <a:off x="1281871" y="2223412"/>
            <a:ext cx="264668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2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2099246" y="2902862"/>
            <a:ext cx="14089507" cy="6276071"/>
          </a:xfrm>
          <a:custGeom>
            <a:avLst/>
            <a:gdLst/>
            <a:ahLst/>
            <a:cxnLst/>
            <a:rect l="l" t="t" r="r" b="b"/>
            <a:pathLst>
              <a:path w="14089507" h="6276071">
                <a:moveTo>
                  <a:pt x="0" y="0"/>
                </a:moveTo>
                <a:lnTo>
                  <a:pt x="14089508" y="0"/>
                </a:lnTo>
                <a:lnTo>
                  <a:pt x="14089508" y="6276071"/>
                </a:lnTo>
                <a:lnTo>
                  <a:pt x="0" y="6276071"/>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22</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223412"/>
            <a:ext cx="264668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2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23</a:t>
            </a:r>
          </a:p>
        </p:txBody>
      </p:sp>
      <p:sp>
        <p:nvSpPr>
          <p:cNvPr id="10" name="TextBox 10"/>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1" name="TextBox 11"/>
          <p:cNvSpPr txBox="1"/>
          <p:nvPr/>
        </p:nvSpPr>
        <p:spPr>
          <a:xfrm>
            <a:off x="1262821" y="2919477"/>
            <a:ext cx="15724259" cy="4914424"/>
          </a:xfrm>
          <a:prstGeom prst="rect">
            <a:avLst/>
          </a:prstGeom>
        </p:spPr>
        <p:txBody>
          <a:bodyPr lIns="0" tIns="0" rIns="0" bIns="0" rtlCol="0" anchor="t">
            <a:spAutoFit/>
          </a:bodyPr>
          <a:lstStyle/>
          <a:p>
            <a:pPr algn="just">
              <a:lnSpc>
                <a:spcPts val="5599"/>
              </a:lnSpc>
            </a:pPr>
            <a:r>
              <a:rPr lang="en-US" sz="3999">
                <a:solidFill>
                  <a:srgbClr val="000000"/>
                </a:solidFill>
                <a:latin typeface="Quicksand Bold"/>
              </a:rPr>
              <a:t>Lần quét thứ 2</a:t>
            </a:r>
            <a:r>
              <a:rPr lang="en-US" sz="3999">
                <a:solidFill>
                  <a:srgbClr val="000000"/>
                </a:solidFill>
                <a:latin typeface="Quicksand"/>
              </a:rPr>
              <a:t>, nhóm sử dụng Site Login và tiến hành scan lại. Ở Site login, nhóm dùng “trình tự đăng nhập được ghi trước” (Use pre-recorded login sequence) để đảm bảo Acunetix có thể quét được các vùng cần đăng nhập của juice shop.</a:t>
            </a:r>
          </a:p>
          <a:p>
            <a:pPr marL="863599" lvl="1" indent="-431800" algn="just">
              <a:lnSpc>
                <a:spcPts val="5599"/>
              </a:lnSpc>
              <a:buFont typeface="Arial"/>
              <a:buChar char="•"/>
            </a:pPr>
            <a:r>
              <a:rPr lang="en-US" sz="3999">
                <a:solidFill>
                  <a:srgbClr val="000000"/>
                </a:solidFill>
                <a:latin typeface="Quicksand"/>
              </a:rPr>
              <a:t>Ở “Use pre-recorded login sequence” Chọn "New" để tạo trình tự đăng nhập mới cho Site Login trên Acunetix.</a:t>
            </a:r>
          </a:p>
          <a:p>
            <a:pPr algn="just">
              <a:lnSpc>
                <a:spcPts val="5599"/>
              </a:lnSpc>
              <a:spcBef>
                <a:spcPct val="0"/>
              </a:spcBef>
            </a:pPr>
            <a:endParaRPr lang="en-US" sz="3999">
              <a:solidFill>
                <a:srgbClr val="000000"/>
              </a:solidFill>
              <a:latin typeface="Quicksand"/>
            </a:endParaRPr>
          </a:p>
        </p:txBody>
      </p:sp>
      <p:sp>
        <p:nvSpPr>
          <p:cNvPr id="12" name="TextBox 12"/>
          <p:cNvSpPr txBox="1"/>
          <p:nvPr/>
        </p:nvSpPr>
        <p:spPr>
          <a:xfrm>
            <a:off x="1281871" y="2223412"/>
            <a:ext cx="264668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2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4986734" y="2036493"/>
            <a:ext cx="8314532" cy="7063443"/>
          </a:xfrm>
          <a:custGeom>
            <a:avLst/>
            <a:gdLst/>
            <a:ahLst/>
            <a:cxnLst/>
            <a:rect l="l" t="t" r="r" b="b"/>
            <a:pathLst>
              <a:path w="8314532" h="7063443">
                <a:moveTo>
                  <a:pt x="0" y="0"/>
                </a:moveTo>
                <a:lnTo>
                  <a:pt x="8314532" y="0"/>
                </a:lnTo>
                <a:lnTo>
                  <a:pt x="8314532" y="7063443"/>
                </a:lnTo>
                <a:lnTo>
                  <a:pt x="0" y="7063443"/>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24</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223412"/>
            <a:ext cx="264668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2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1993634" y="3636423"/>
            <a:ext cx="14300733" cy="5458350"/>
          </a:xfrm>
          <a:custGeom>
            <a:avLst/>
            <a:gdLst/>
            <a:ahLst/>
            <a:cxnLst/>
            <a:rect l="l" t="t" r="r" b="b"/>
            <a:pathLst>
              <a:path w="14300733" h="5458350">
                <a:moveTo>
                  <a:pt x="0" y="0"/>
                </a:moveTo>
                <a:lnTo>
                  <a:pt x="14300732" y="0"/>
                </a:lnTo>
                <a:lnTo>
                  <a:pt x="14300732" y="5458350"/>
                </a:lnTo>
                <a:lnTo>
                  <a:pt x="0" y="5458350"/>
                </a:lnTo>
                <a:lnTo>
                  <a:pt x="0" y="0"/>
                </a:lnTo>
                <a:close/>
              </a:path>
            </a:pathLst>
          </a:custGeom>
          <a:blipFill>
            <a:blip r:embed="rId8"/>
            <a:stretch>
              <a:fillRect t="-2327"/>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25</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919477"/>
            <a:ext cx="15724259" cy="685324"/>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Quicksand"/>
              </a:rPr>
              <a:t>Ghi lại trình tự đăng nhập cho Site Login trên Acunetix.</a:t>
            </a:r>
          </a:p>
        </p:txBody>
      </p:sp>
      <p:sp>
        <p:nvSpPr>
          <p:cNvPr id="13" name="TextBox 13"/>
          <p:cNvSpPr txBox="1"/>
          <p:nvPr/>
        </p:nvSpPr>
        <p:spPr>
          <a:xfrm>
            <a:off x="1281871" y="2223412"/>
            <a:ext cx="264668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2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748828" y="4399027"/>
            <a:ext cx="16790345" cy="4761270"/>
          </a:xfrm>
          <a:custGeom>
            <a:avLst/>
            <a:gdLst/>
            <a:ahLst/>
            <a:cxnLst/>
            <a:rect l="l" t="t" r="r" b="b"/>
            <a:pathLst>
              <a:path w="16790345" h="4761270">
                <a:moveTo>
                  <a:pt x="0" y="0"/>
                </a:moveTo>
                <a:lnTo>
                  <a:pt x="16790344" y="0"/>
                </a:lnTo>
                <a:lnTo>
                  <a:pt x="16790344" y="4761271"/>
                </a:lnTo>
                <a:lnTo>
                  <a:pt x="0" y="4761271"/>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26</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Kết quả: Acunetix phát hiện được thêm nhiều lỗ hổng ở mức nghiêm trọng High ở các vùng cần đăng nhập.</a:t>
            </a:r>
          </a:p>
        </p:txBody>
      </p:sp>
      <p:sp>
        <p:nvSpPr>
          <p:cNvPr id="13" name="TextBox 13"/>
          <p:cNvSpPr txBox="1"/>
          <p:nvPr/>
        </p:nvSpPr>
        <p:spPr>
          <a:xfrm>
            <a:off x="1281871" y="2223412"/>
            <a:ext cx="264668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2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1602881" y="4623008"/>
            <a:ext cx="15082237" cy="3156892"/>
          </a:xfrm>
          <a:custGeom>
            <a:avLst/>
            <a:gdLst/>
            <a:ahLst/>
            <a:cxnLst/>
            <a:rect l="l" t="t" r="r" b="b"/>
            <a:pathLst>
              <a:path w="15082237" h="3156892">
                <a:moveTo>
                  <a:pt x="0" y="0"/>
                </a:moveTo>
                <a:lnTo>
                  <a:pt x="15082238" y="0"/>
                </a:lnTo>
                <a:lnTo>
                  <a:pt x="15082238" y="3156892"/>
                </a:lnTo>
                <a:lnTo>
                  <a:pt x="0" y="3156892"/>
                </a:lnTo>
                <a:lnTo>
                  <a:pt x="0" y="0"/>
                </a:lnTo>
                <a:close/>
              </a:path>
            </a:pathLst>
          </a:custGeom>
          <a:blipFill>
            <a:blip r:embed="rId8"/>
            <a:stretch>
              <a:fillRect l="-367" t="-2080"/>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27</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So sánh tổng quan giữa có và không dùng Site Login để quét juice shop.</a:t>
            </a:r>
          </a:p>
        </p:txBody>
      </p:sp>
      <p:sp>
        <p:nvSpPr>
          <p:cNvPr id="13" name="TextBox 13"/>
          <p:cNvSpPr txBox="1"/>
          <p:nvPr/>
        </p:nvSpPr>
        <p:spPr>
          <a:xfrm>
            <a:off x="1281871" y="2223412"/>
            <a:ext cx="2646680"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2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2665263" y="3707856"/>
            <a:ext cx="12957474" cy="5433294"/>
          </a:xfrm>
          <a:custGeom>
            <a:avLst/>
            <a:gdLst/>
            <a:ahLst/>
            <a:cxnLst/>
            <a:rect l="l" t="t" r="r" b="b"/>
            <a:pathLst>
              <a:path w="12957474" h="5433294">
                <a:moveTo>
                  <a:pt x="0" y="0"/>
                </a:moveTo>
                <a:lnTo>
                  <a:pt x="12957474" y="0"/>
                </a:lnTo>
                <a:lnTo>
                  <a:pt x="12957474" y="5433295"/>
                </a:lnTo>
                <a:lnTo>
                  <a:pt x="0" y="5433295"/>
                </a:lnTo>
                <a:lnTo>
                  <a:pt x="0" y="0"/>
                </a:lnTo>
                <a:close/>
              </a:path>
            </a:pathLst>
          </a:custGeom>
          <a:blipFill>
            <a:blip r:embed="rId8"/>
            <a:stretch>
              <a:fillRect l="-290"/>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28</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Challenge HTTP – Cookies của Root Me.</a:t>
            </a:r>
          </a:p>
        </p:txBody>
      </p:sp>
      <p:sp>
        <p:nvSpPr>
          <p:cNvPr id="13" name="TextBox 13"/>
          <p:cNvSpPr txBox="1"/>
          <p:nvPr/>
        </p:nvSpPr>
        <p:spPr>
          <a:xfrm>
            <a:off x="1281871" y="2223412"/>
            <a:ext cx="2497455"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2</a:t>
            </a:r>
          </a:p>
        </p:txBody>
      </p:sp>
      <p:sp>
        <p:nvSpPr>
          <p:cNvPr id="8" name="TextBox 8"/>
          <p:cNvSpPr txBox="1"/>
          <p:nvPr/>
        </p:nvSpPr>
        <p:spPr>
          <a:xfrm>
            <a:off x="461594" y="286834"/>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1. Giới thiệu đề tài</a:t>
            </a:r>
          </a:p>
        </p:txBody>
      </p:sp>
      <p:sp>
        <p:nvSpPr>
          <p:cNvPr id="9" name="Freeform 9"/>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10" name="Freeform 10"/>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81871" y="2919477"/>
            <a:ext cx="15724259" cy="561340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Bảo mật trang web là vấn đề nên là ưu tiên hàng đầu trong bất kỳ tổ chức nào. Việc có thể truy cập trang web mọi lúc và từ mọi nơi giúp tin tặc thực hiện các cuộc tấn công tập trung vào các ứng dụng web như giỏ hàng, biểu mẫu, trang đăng nhập, nội dung động, ...</a:t>
            </a:r>
          </a:p>
          <a:p>
            <a:pPr algn="just">
              <a:lnSpc>
                <a:spcPts val="5599"/>
              </a:lnSpc>
            </a:pPr>
            <a:r>
              <a:rPr lang="en-US" sz="3999">
                <a:solidFill>
                  <a:srgbClr val="000000"/>
                </a:solidFill>
                <a:latin typeface="Quicksand Bold"/>
              </a:rPr>
              <a:t>=&gt;</a:t>
            </a:r>
            <a:r>
              <a:rPr lang="en-US" sz="3999">
                <a:solidFill>
                  <a:srgbClr val="000000"/>
                </a:solidFill>
                <a:latin typeface="Quicksand"/>
              </a:rPr>
              <a:t> Việc sử dụng Acunetix cho kiểm thử bảo mật web để vá các lỗ hổng sẽ giảm thiểu được tình trạng trên. </a:t>
            </a:r>
          </a:p>
          <a:p>
            <a:pPr algn="just">
              <a:lnSpc>
                <a:spcPts val="5599"/>
              </a:lnSpc>
              <a:spcBef>
                <a:spcPct val="0"/>
              </a:spcBef>
            </a:pPr>
            <a:endParaRPr lang="en-US" sz="3999">
              <a:solidFill>
                <a:srgbClr val="000000"/>
              </a:solidFill>
              <a:latin typeface="Quicksand"/>
            </a:endParaRPr>
          </a:p>
        </p:txBody>
      </p:sp>
      <p:sp>
        <p:nvSpPr>
          <p:cNvPr id="12" name="TextBox 12"/>
          <p:cNvSpPr txBox="1"/>
          <p:nvPr/>
        </p:nvSpPr>
        <p:spPr>
          <a:xfrm>
            <a:off x="1281871" y="2192663"/>
            <a:ext cx="2829719"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Đặt vấn đề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4203553" y="4303777"/>
            <a:ext cx="9880894" cy="5065522"/>
          </a:xfrm>
          <a:custGeom>
            <a:avLst/>
            <a:gdLst/>
            <a:ahLst/>
            <a:cxnLst/>
            <a:rect l="l" t="t" r="r" b="b"/>
            <a:pathLst>
              <a:path w="9880894" h="5065522">
                <a:moveTo>
                  <a:pt x="0" y="0"/>
                </a:moveTo>
                <a:lnTo>
                  <a:pt x="9880894" y="0"/>
                </a:lnTo>
                <a:lnTo>
                  <a:pt x="9880894" y="5065522"/>
                </a:lnTo>
                <a:lnTo>
                  <a:pt x="0" y="5065522"/>
                </a:lnTo>
                <a:lnTo>
                  <a:pt x="0" y="0"/>
                </a:lnTo>
                <a:close/>
              </a:path>
            </a:pathLst>
          </a:custGeom>
          <a:blipFill>
            <a:blip r:embed="rId8"/>
            <a:stretch>
              <a:fillRect l="-877" t="-1284" r="-495" b="-402"/>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29</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Thực hiện cấu hình proxy như sau trên trình duyệt để tạo điều kiện cho HTTP Sniffer của AMT làm việc. </a:t>
            </a:r>
          </a:p>
        </p:txBody>
      </p:sp>
      <p:sp>
        <p:nvSpPr>
          <p:cNvPr id="13" name="TextBox 13"/>
          <p:cNvSpPr txBox="1"/>
          <p:nvPr/>
        </p:nvSpPr>
        <p:spPr>
          <a:xfrm>
            <a:off x="1281871" y="2223412"/>
            <a:ext cx="2497455"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1887992" y="4917827"/>
            <a:ext cx="14512016" cy="4250349"/>
          </a:xfrm>
          <a:custGeom>
            <a:avLst/>
            <a:gdLst/>
            <a:ahLst/>
            <a:cxnLst/>
            <a:rect l="l" t="t" r="r" b="b"/>
            <a:pathLst>
              <a:path w="14512016" h="4250349">
                <a:moveTo>
                  <a:pt x="0" y="0"/>
                </a:moveTo>
                <a:lnTo>
                  <a:pt x="14512016" y="0"/>
                </a:lnTo>
                <a:lnTo>
                  <a:pt x="14512016" y="4250349"/>
                </a:lnTo>
                <a:lnTo>
                  <a:pt x="0" y="4250349"/>
                </a:lnTo>
                <a:lnTo>
                  <a:pt x="0" y="0"/>
                </a:lnTo>
                <a:close/>
              </a:path>
            </a:pathLst>
          </a:custGeom>
          <a:blipFill>
            <a:blip r:embed="rId8"/>
            <a:stretch>
              <a:fillRect l="-229" t="-795"/>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30</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20891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Click “Start” ở trang HTTP Sniffer của AMT.Các gói tin yêu cầu và phản hồi trên trình duyệt sẽ được “đánh hơi” và ghi nhận thành một danh sách. </a:t>
            </a:r>
          </a:p>
        </p:txBody>
      </p:sp>
      <p:sp>
        <p:nvSpPr>
          <p:cNvPr id="13" name="TextBox 13"/>
          <p:cNvSpPr txBox="1"/>
          <p:nvPr/>
        </p:nvSpPr>
        <p:spPr>
          <a:xfrm>
            <a:off x="1281871" y="2223412"/>
            <a:ext cx="2497455"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3185960" y="4298778"/>
            <a:ext cx="11916079" cy="4959522"/>
          </a:xfrm>
          <a:custGeom>
            <a:avLst/>
            <a:gdLst/>
            <a:ahLst/>
            <a:cxnLst/>
            <a:rect l="l" t="t" r="r" b="b"/>
            <a:pathLst>
              <a:path w="11916079" h="4959522">
                <a:moveTo>
                  <a:pt x="0" y="0"/>
                </a:moveTo>
                <a:lnTo>
                  <a:pt x="11916080" y="0"/>
                </a:lnTo>
                <a:lnTo>
                  <a:pt x="11916080" y="4959522"/>
                </a:lnTo>
                <a:lnTo>
                  <a:pt x="0" y="4959522"/>
                </a:lnTo>
                <a:lnTo>
                  <a:pt x="0" y="0"/>
                </a:lnTo>
                <a:close/>
              </a:path>
            </a:pathLst>
          </a:custGeom>
          <a:blipFill>
            <a:blip r:embed="rId8"/>
            <a:stretch>
              <a:fillRect t="-2538" b="-266"/>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31</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Thực hiện chặn các gói tin POST có bao gồm trường Cookie bằng cách thêm rule vào HTTP Traps của HTTP Sniffer.</a:t>
            </a:r>
          </a:p>
        </p:txBody>
      </p:sp>
      <p:sp>
        <p:nvSpPr>
          <p:cNvPr id="13" name="TextBox 13"/>
          <p:cNvSpPr txBox="1"/>
          <p:nvPr/>
        </p:nvSpPr>
        <p:spPr>
          <a:xfrm>
            <a:off x="1281871" y="2223412"/>
            <a:ext cx="2497455"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3866857" y="4358096"/>
            <a:ext cx="10554285" cy="4900204"/>
          </a:xfrm>
          <a:custGeom>
            <a:avLst/>
            <a:gdLst/>
            <a:ahLst/>
            <a:cxnLst/>
            <a:rect l="l" t="t" r="r" b="b"/>
            <a:pathLst>
              <a:path w="10554285" h="4900204">
                <a:moveTo>
                  <a:pt x="0" y="0"/>
                </a:moveTo>
                <a:lnTo>
                  <a:pt x="10554286" y="0"/>
                </a:lnTo>
                <a:lnTo>
                  <a:pt x="10554286" y="4900204"/>
                </a:lnTo>
                <a:lnTo>
                  <a:pt x="0" y="4900204"/>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32</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Start challenge và phân tích yêu cầu POST được gửi đi khi click “Saved email adresses”.</a:t>
            </a:r>
          </a:p>
        </p:txBody>
      </p:sp>
      <p:sp>
        <p:nvSpPr>
          <p:cNvPr id="13" name="TextBox 13"/>
          <p:cNvSpPr txBox="1"/>
          <p:nvPr/>
        </p:nvSpPr>
        <p:spPr>
          <a:xfrm>
            <a:off x="1281871" y="2223412"/>
            <a:ext cx="2497455"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3030127" y="3753102"/>
            <a:ext cx="13364436" cy="5505198"/>
          </a:xfrm>
          <a:custGeom>
            <a:avLst/>
            <a:gdLst/>
            <a:ahLst/>
            <a:cxnLst/>
            <a:rect l="l" t="t" r="r" b="b"/>
            <a:pathLst>
              <a:path w="13364436" h="5505198">
                <a:moveTo>
                  <a:pt x="0" y="0"/>
                </a:moveTo>
                <a:lnTo>
                  <a:pt x="13364435" y="0"/>
                </a:lnTo>
                <a:lnTo>
                  <a:pt x="13364435" y="5505198"/>
                </a:lnTo>
                <a:lnTo>
                  <a:pt x="0" y="5505198"/>
                </a:lnTo>
                <a:lnTo>
                  <a:pt x="0" y="0"/>
                </a:lnTo>
                <a:close/>
              </a:path>
            </a:pathLst>
          </a:custGeom>
          <a:blipFill>
            <a:blip r:embed="rId8"/>
            <a:stretch>
              <a:fillRect l="-474" t="-577"/>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33</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HTTP Sniffer chặn được yêu cầu POST này, yêu cầu này có trường Cookie. </a:t>
            </a:r>
          </a:p>
        </p:txBody>
      </p:sp>
      <p:sp>
        <p:nvSpPr>
          <p:cNvPr id="13" name="TextBox 13"/>
          <p:cNvSpPr txBox="1"/>
          <p:nvPr/>
        </p:nvSpPr>
        <p:spPr>
          <a:xfrm>
            <a:off x="1281871" y="2223412"/>
            <a:ext cx="2497455"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3779326" y="6793555"/>
            <a:ext cx="10882956" cy="2500867"/>
          </a:xfrm>
          <a:custGeom>
            <a:avLst/>
            <a:gdLst/>
            <a:ahLst/>
            <a:cxnLst/>
            <a:rect l="l" t="t" r="r" b="b"/>
            <a:pathLst>
              <a:path w="10882956" h="2500867">
                <a:moveTo>
                  <a:pt x="0" y="0"/>
                </a:moveTo>
                <a:lnTo>
                  <a:pt x="10882956" y="0"/>
                </a:lnTo>
                <a:lnTo>
                  <a:pt x="10882956" y="2500867"/>
                </a:lnTo>
                <a:lnTo>
                  <a:pt x="0" y="2500867"/>
                </a:lnTo>
                <a:lnTo>
                  <a:pt x="0" y="0"/>
                </a:lnTo>
                <a:close/>
              </a:path>
            </a:pathLst>
          </a:custGeom>
          <a:blipFill>
            <a:blip r:embed="rId8"/>
            <a:stretch>
              <a:fillRect t="-262" b="-262"/>
            </a:stretch>
          </a:blipFill>
        </p:spPr>
        <p:txBody>
          <a:bodyPr/>
          <a:lstStyle/>
          <a:p>
            <a:endParaRPr lang="en-US"/>
          </a:p>
        </p:txBody>
      </p:sp>
      <p:sp>
        <p:nvSpPr>
          <p:cNvPr id="10" name="Freeform 10"/>
          <p:cNvSpPr/>
          <p:nvPr/>
        </p:nvSpPr>
        <p:spPr>
          <a:xfrm>
            <a:off x="3882115" y="4010733"/>
            <a:ext cx="10523771" cy="1132767"/>
          </a:xfrm>
          <a:custGeom>
            <a:avLst/>
            <a:gdLst/>
            <a:ahLst/>
            <a:cxnLst/>
            <a:rect l="l" t="t" r="r" b="b"/>
            <a:pathLst>
              <a:path w="10523771" h="1132767">
                <a:moveTo>
                  <a:pt x="0" y="0"/>
                </a:moveTo>
                <a:lnTo>
                  <a:pt x="10523770" y="0"/>
                </a:lnTo>
                <a:lnTo>
                  <a:pt x="10523770" y="1132767"/>
                </a:lnTo>
                <a:lnTo>
                  <a:pt x="0" y="1132767"/>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34</a:t>
            </a:r>
          </a:p>
        </p:txBody>
      </p:sp>
      <p:sp>
        <p:nvSpPr>
          <p:cNvPr id="12" name="TextBox 12"/>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3" name="TextBox 13"/>
          <p:cNvSpPr txBox="1"/>
          <p:nvPr/>
        </p:nvSpPr>
        <p:spPr>
          <a:xfrm>
            <a:off x="1262821" y="2919477"/>
            <a:ext cx="15724259"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Chỉnh sửa trường Cookie “ch7=visiteur” thành “ch7=admin” và chuyển đi. </a:t>
            </a:r>
          </a:p>
        </p:txBody>
      </p:sp>
      <p:sp>
        <p:nvSpPr>
          <p:cNvPr id="14" name="TextBox 14"/>
          <p:cNvSpPr txBox="1"/>
          <p:nvPr/>
        </p:nvSpPr>
        <p:spPr>
          <a:xfrm>
            <a:off x="1281871" y="2223412"/>
            <a:ext cx="2497455"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3</a:t>
            </a:r>
          </a:p>
        </p:txBody>
      </p:sp>
      <p:sp>
        <p:nvSpPr>
          <p:cNvPr id="15" name="TextBox 15"/>
          <p:cNvSpPr txBox="1"/>
          <p:nvPr/>
        </p:nvSpPr>
        <p:spPr>
          <a:xfrm>
            <a:off x="1262821" y="5237803"/>
            <a:ext cx="15724259" cy="1384301"/>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Sau khi chuyển yêu cầu, trang web của challenge trên trình duyệt trả về nội dung của  flag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4326531" y="3598927"/>
            <a:ext cx="9634937" cy="5776257"/>
          </a:xfrm>
          <a:custGeom>
            <a:avLst/>
            <a:gdLst/>
            <a:ahLst/>
            <a:cxnLst/>
            <a:rect l="l" t="t" r="r" b="b"/>
            <a:pathLst>
              <a:path w="9634937" h="5776257">
                <a:moveTo>
                  <a:pt x="0" y="0"/>
                </a:moveTo>
                <a:lnTo>
                  <a:pt x="9634938" y="0"/>
                </a:lnTo>
                <a:lnTo>
                  <a:pt x="9634938" y="5776257"/>
                </a:lnTo>
                <a:lnTo>
                  <a:pt x="0" y="5776257"/>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35</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Challenge ctf.hack101.com – Postbook</a:t>
            </a:r>
          </a:p>
        </p:txBody>
      </p:sp>
      <p:sp>
        <p:nvSpPr>
          <p:cNvPr id="13" name="TextBox 13"/>
          <p:cNvSpPr txBox="1"/>
          <p:nvPr/>
        </p:nvSpPr>
        <p:spPr>
          <a:xfrm>
            <a:off x="1281871" y="2223412"/>
            <a:ext cx="2591911"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4</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3493340" y="5039590"/>
            <a:ext cx="11301319" cy="4373005"/>
          </a:xfrm>
          <a:custGeom>
            <a:avLst/>
            <a:gdLst/>
            <a:ahLst/>
            <a:cxnLst/>
            <a:rect l="l" t="t" r="r" b="b"/>
            <a:pathLst>
              <a:path w="11301319" h="4373005">
                <a:moveTo>
                  <a:pt x="0" y="0"/>
                </a:moveTo>
                <a:lnTo>
                  <a:pt x="11301320" y="0"/>
                </a:lnTo>
                <a:lnTo>
                  <a:pt x="11301320" y="4373005"/>
                </a:lnTo>
                <a:lnTo>
                  <a:pt x="0" y="4373005"/>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36</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279400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Copy nội dung yêu cầu từ Dev Tool của Microsoft Edge vào HTTP Fuzzer của AMT và thêm tham số $Gen_1 (sau khi đã thêm Number Generator, click “Insert into Request”). </a:t>
            </a:r>
          </a:p>
          <a:p>
            <a:pPr algn="just">
              <a:lnSpc>
                <a:spcPts val="5599"/>
              </a:lnSpc>
              <a:spcBef>
                <a:spcPct val="0"/>
              </a:spcBef>
            </a:pPr>
            <a:endParaRPr lang="en-US" sz="3999">
              <a:solidFill>
                <a:srgbClr val="000000"/>
              </a:solidFill>
              <a:latin typeface="Quicksand"/>
            </a:endParaRPr>
          </a:p>
        </p:txBody>
      </p:sp>
      <p:sp>
        <p:nvSpPr>
          <p:cNvPr id="13" name="TextBox 13"/>
          <p:cNvSpPr txBox="1"/>
          <p:nvPr/>
        </p:nvSpPr>
        <p:spPr>
          <a:xfrm>
            <a:off x="1281871" y="2223412"/>
            <a:ext cx="2591911"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2782696" y="4303777"/>
            <a:ext cx="12722607" cy="4979494"/>
          </a:xfrm>
          <a:custGeom>
            <a:avLst/>
            <a:gdLst/>
            <a:ahLst/>
            <a:cxnLst/>
            <a:rect l="l" t="t" r="r" b="b"/>
            <a:pathLst>
              <a:path w="12722607" h="4979494">
                <a:moveTo>
                  <a:pt x="0" y="0"/>
                </a:moveTo>
                <a:lnTo>
                  <a:pt x="12722608" y="0"/>
                </a:lnTo>
                <a:lnTo>
                  <a:pt x="12722608" y="4979495"/>
                </a:lnTo>
                <a:lnTo>
                  <a:pt x="0" y="4979495"/>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37</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Click “start” để bắt đầu tấn công Brute Force bằng một loạt yêu cầu POST với id tăng dần. </a:t>
            </a:r>
          </a:p>
        </p:txBody>
      </p:sp>
      <p:sp>
        <p:nvSpPr>
          <p:cNvPr id="13" name="TextBox 13"/>
          <p:cNvSpPr txBox="1"/>
          <p:nvPr/>
        </p:nvSpPr>
        <p:spPr>
          <a:xfrm>
            <a:off x="1281871" y="2223412"/>
            <a:ext cx="2591911"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2755289" y="4753270"/>
            <a:ext cx="12777423" cy="4031711"/>
          </a:xfrm>
          <a:custGeom>
            <a:avLst/>
            <a:gdLst/>
            <a:ahLst/>
            <a:cxnLst/>
            <a:rect l="l" t="t" r="r" b="b"/>
            <a:pathLst>
              <a:path w="12777423" h="4031711">
                <a:moveTo>
                  <a:pt x="0" y="0"/>
                </a:moveTo>
                <a:lnTo>
                  <a:pt x="12777422" y="0"/>
                </a:lnTo>
                <a:lnTo>
                  <a:pt x="12777422" y="4031711"/>
                </a:lnTo>
                <a:lnTo>
                  <a:pt x="0" y="4031711"/>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38</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138430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Kiểm tra danh sách kết quả phát hiện phản hồi khi id=2 khác với các kết quả khác. </a:t>
            </a:r>
          </a:p>
        </p:txBody>
      </p:sp>
      <p:sp>
        <p:nvSpPr>
          <p:cNvPr id="13" name="TextBox 13"/>
          <p:cNvSpPr txBox="1"/>
          <p:nvPr/>
        </p:nvSpPr>
        <p:spPr>
          <a:xfrm>
            <a:off x="1281871" y="2223412"/>
            <a:ext cx="2591911"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05556" y="-4922654"/>
            <a:ext cx="19461855" cy="7890897"/>
          </a:xfrm>
          <a:custGeom>
            <a:avLst/>
            <a:gdLst/>
            <a:ahLst/>
            <a:cxnLst/>
            <a:rect l="l" t="t" r="r" b="b"/>
            <a:pathLst>
              <a:path w="19461855" h="7890897">
                <a:moveTo>
                  <a:pt x="0" y="0"/>
                </a:moveTo>
                <a:lnTo>
                  <a:pt x="19461855" y="0"/>
                </a:lnTo>
                <a:lnTo>
                  <a:pt x="19461855" y="7890898"/>
                </a:lnTo>
                <a:lnTo>
                  <a:pt x="0" y="7890898"/>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5481" y="4339844"/>
            <a:ext cx="8855971" cy="4093224"/>
          </a:xfrm>
          <a:custGeom>
            <a:avLst/>
            <a:gdLst/>
            <a:ahLst/>
            <a:cxnLst/>
            <a:rect l="l" t="t" r="r" b="b"/>
            <a:pathLst>
              <a:path w="8855971" h="4093224">
                <a:moveTo>
                  <a:pt x="0" y="0"/>
                </a:moveTo>
                <a:lnTo>
                  <a:pt x="8855971" y="0"/>
                </a:lnTo>
                <a:lnTo>
                  <a:pt x="8855971" y="4093224"/>
                </a:lnTo>
                <a:lnTo>
                  <a:pt x="0" y="4093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235016" y="505710"/>
            <a:ext cx="11817968"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NỘI DUNG BÁO CÁO </a:t>
            </a:r>
          </a:p>
        </p:txBody>
      </p:sp>
      <p:sp>
        <p:nvSpPr>
          <p:cNvPr id="5" name="TextBox 5"/>
          <p:cNvSpPr txBox="1"/>
          <p:nvPr/>
        </p:nvSpPr>
        <p:spPr>
          <a:xfrm>
            <a:off x="1449317" y="4865192"/>
            <a:ext cx="7248136" cy="854076"/>
          </a:xfrm>
          <a:prstGeom prst="rect">
            <a:avLst/>
          </a:prstGeom>
        </p:spPr>
        <p:txBody>
          <a:bodyPr lIns="0" tIns="0" rIns="0" bIns="0" rtlCol="0" anchor="t">
            <a:spAutoFit/>
          </a:bodyPr>
          <a:lstStyle/>
          <a:p>
            <a:pPr algn="l">
              <a:lnSpc>
                <a:spcPts val="6999"/>
              </a:lnSpc>
            </a:pPr>
            <a:r>
              <a:rPr lang="en-US" sz="4999">
                <a:solidFill>
                  <a:srgbClr val="000000"/>
                </a:solidFill>
                <a:latin typeface="Quicksand Bold"/>
              </a:rPr>
              <a:t>Giới thiệu đề tài</a:t>
            </a:r>
          </a:p>
        </p:txBody>
      </p:sp>
      <p:sp>
        <p:nvSpPr>
          <p:cNvPr id="6" name="TextBox 6"/>
          <p:cNvSpPr txBox="1"/>
          <p:nvPr/>
        </p:nvSpPr>
        <p:spPr>
          <a:xfrm>
            <a:off x="1449317" y="7053751"/>
            <a:ext cx="7248136" cy="863600"/>
          </a:xfrm>
          <a:prstGeom prst="rect">
            <a:avLst/>
          </a:prstGeom>
        </p:spPr>
        <p:txBody>
          <a:bodyPr lIns="0" tIns="0" rIns="0" bIns="0" rtlCol="0" anchor="t">
            <a:spAutoFit/>
          </a:bodyPr>
          <a:lstStyle/>
          <a:p>
            <a:pPr algn="l">
              <a:lnSpc>
                <a:spcPts val="7000"/>
              </a:lnSpc>
            </a:pPr>
            <a:r>
              <a:rPr lang="en-US" sz="5000">
                <a:solidFill>
                  <a:srgbClr val="000000"/>
                </a:solidFill>
                <a:latin typeface="Quicksand Bold"/>
              </a:rPr>
              <a:t>Thực nghiệm </a:t>
            </a:r>
          </a:p>
        </p:txBody>
      </p:sp>
      <p:sp>
        <p:nvSpPr>
          <p:cNvPr id="7" name="TextBox 7"/>
          <p:cNvSpPr txBox="1"/>
          <p:nvPr/>
        </p:nvSpPr>
        <p:spPr>
          <a:xfrm>
            <a:off x="159344" y="4535252"/>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1.</a:t>
            </a:r>
          </a:p>
        </p:txBody>
      </p:sp>
      <p:sp>
        <p:nvSpPr>
          <p:cNvPr id="8" name="TextBox 8"/>
          <p:cNvSpPr txBox="1"/>
          <p:nvPr/>
        </p:nvSpPr>
        <p:spPr>
          <a:xfrm>
            <a:off x="159344" y="6807961"/>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3.</a:t>
            </a:r>
          </a:p>
        </p:txBody>
      </p:sp>
      <p:sp>
        <p:nvSpPr>
          <p:cNvPr id="9" name="Freeform 9"/>
          <p:cNvSpPr/>
          <p:nvPr/>
        </p:nvSpPr>
        <p:spPr>
          <a:xfrm>
            <a:off x="9283223" y="4339844"/>
            <a:ext cx="8855971" cy="4093224"/>
          </a:xfrm>
          <a:custGeom>
            <a:avLst/>
            <a:gdLst/>
            <a:ahLst/>
            <a:cxnLst/>
            <a:rect l="l" t="t" r="r" b="b"/>
            <a:pathLst>
              <a:path w="8855971" h="4093224">
                <a:moveTo>
                  <a:pt x="0" y="0"/>
                </a:moveTo>
                <a:lnTo>
                  <a:pt x="8855971" y="0"/>
                </a:lnTo>
                <a:lnTo>
                  <a:pt x="8855971" y="4093224"/>
                </a:lnTo>
                <a:lnTo>
                  <a:pt x="0" y="4093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0607059" y="4746955"/>
            <a:ext cx="7248136" cy="984848"/>
          </a:xfrm>
          <a:prstGeom prst="rect">
            <a:avLst/>
          </a:prstGeom>
        </p:spPr>
        <p:txBody>
          <a:bodyPr lIns="0" tIns="0" rIns="0" bIns="0" rtlCol="0" anchor="t">
            <a:spAutoFit/>
          </a:bodyPr>
          <a:lstStyle/>
          <a:p>
            <a:pPr algn="l">
              <a:lnSpc>
                <a:spcPts val="1195"/>
              </a:lnSpc>
            </a:pPr>
            <a:endParaRPr/>
          </a:p>
          <a:p>
            <a:pPr algn="l">
              <a:lnSpc>
                <a:spcPts val="7000"/>
              </a:lnSpc>
            </a:pPr>
            <a:r>
              <a:rPr lang="en-US" sz="5000">
                <a:solidFill>
                  <a:srgbClr val="AD5545"/>
                </a:solidFill>
                <a:latin typeface="Quicksand Bold"/>
              </a:rPr>
              <a:t>Tổng quan về Acunetix</a:t>
            </a:r>
          </a:p>
        </p:txBody>
      </p:sp>
      <p:sp>
        <p:nvSpPr>
          <p:cNvPr id="11" name="TextBox 11"/>
          <p:cNvSpPr txBox="1"/>
          <p:nvPr/>
        </p:nvSpPr>
        <p:spPr>
          <a:xfrm>
            <a:off x="10607059" y="7063276"/>
            <a:ext cx="7248136" cy="854076"/>
          </a:xfrm>
          <a:prstGeom prst="rect">
            <a:avLst/>
          </a:prstGeom>
        </p:spPr>
        <p:txBody>
          <a:bodyPr lIns="0" tIns="0" rIns="0" bIns="0" rtlCol="0" anchor="t">
            <a:spAutoFit/>
          </a:bodyPr>
          <a:lstStyle/>
          <a:p>
            <a:pPr algn="l">
              <a:lnSpc>
                <a:spcPts val="6999"/>
              </a:lnSpc>
            </a:pPr>
            <a:r>
              <a:rPr lang="en-US" sz="4999">
                <a:solidFill>
                  <a:srgbClr val="000000"/>
                </a:solidFill>
                <a:latin typeface="Quicksand Bold"/>
              </a:rPr>
              <a:t>Kết luận và đánh giá </a:t>
            </a:r>
          </a:p>
        </p:txBody>
      </p:sp>
      <p:sp>
        <p:nvSpPr>
          <p:cNvPr id="12" name="TextBox 12"/>
          <p:cNvSpPr txBox="1"/>
          <p:nvPr/>
        </p:nvSpPr>
        <p:spPr>
          <a:xfrm>
            <a:off x="9317087" y="4535252"/>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2.</a:t>
            </a:r>
          </a:p>
        </p:txBody>
      </p:sp>
      <p:sp>
        <p:nvSpPr>
          <p:cNvPr id="13" name="TextBox 13"/>
          <p:cNvSpPr txBox="1"/>
          <p:nvPr/>
        </p:nvSpPr>
        <p:spPr>
          <a:xfrm>
            <a:off x="9317087" y="6807961"/>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4.</a:t>
            </a:r>
          </a:p>
        </p:txBody>
      </p:sp>
      <p:sp>
        <p:nvSpPr>
          <p:cNvPr id="14" name="TextBox 14"/>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39</a:t>
            </a:r>
          </a:p>
        </p:txBody>
      </p:sp>
      <p:sp>
        <p:nvSpPr>
          <p:cNvPr id="10" name="TextBox 10"/>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1" name="TextBox 11"/>
          <p:cNvSpPr txBox="1"/>
          <p:nvPr/>
        </p:nvSpPr>
        <p:spPr>
          <a:xfrm>
            <a:off x="1262821" y="2919477"/>
            <a:ext cx="15724259" cy="279400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Chuyển nội dung yêu cầu trên qua HTTP Editor. Đổi phương thức yêu cầu từ GET thành POST và trường URI là đường dẫn khi id=2 và click “Start”.</a:t>
            </a:r>
          </a:p>
          <a:p>
            <a:pPr algn="just">
              <a:lnSpc>
                <a:spcPts val="5599"/>
              </a:lnSpc>
            </a:pPr>
            <a:endParaRPr lang="en-US" sz="3999">
              <a:solidFill>
                <a:srgbClr val="000000"/>
              </a:solidFill>
              <a:latin typeface="Quicksand"/>
            </a:endParaRPr>
          </a:p>
        </p:txBody>
      </p:sp>
      <p:sp>
        <p:nvSpPr>
          <p:cNvPr id="12" name="TextBox 12"/>
          <p:cNvSpPr txBox="1"/>
          <p:nvPr/>
        </p:nvSpPr>
        <p:spPr>
          <a:xfrm>
            <a:off x="1281871" y="2223412"/>
            <a:ext cx="2591911"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4810158" y="2995677"/>
            <a:ext cx="8667684" cy="6234948"/>
          </a:xfrm>
          <a:custGeom>
            <a:avLst/>
            <a:gdLst/>
            <a:ahLst/>
            <a:cxnLst/>
            <a:rect l="l" t="t" r="r" b="b"/>
            <a:pathLst>
              <a:path w="8667684" h="6234948">
                <a:moveTo>
                  <a:pt x="0" y="0"/>
                </a:moveTo>
                <a:lnTo>
                  <a:pt x="8667684" y="0"/>
                </a:lnTo>
                <a:lnTo>
                  <a:pt x="8667684" y="6234949"/>
                </a:lnTo>
                <a:lnTo>
                  <a:pt x="0" y="6234949"/>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40</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223412"/>
            <a:ext cx="2591911"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4</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2045447" y="4688560"/>
            <a:ext cx="14197107" cy="4303411"/>
          </a:xfrm>
          <a:custGeom>
            <a:avLst/>
            <a:gdLst/>
            <a:ahLst/>
            <a:cxnLst/>
            <a:rect l="l" t="t" r="r" b="b"/>
            <a:pathLst>
              <a:path w="14197107" h="4303411">
                <a:moveTo>
                  <a:pt x="0" y="0"/>
                </a:moveTo>
                <a:lnTo>
                  <a:pt x="14197106" y="0"/>
                </a:lnTo>
                <a:lnTo>
                  <a:pt x="14197106" y="4303411"/>
                </a:lnTo>
                <a:lnTo>
                  <a:pt x="0" y="4303411"/>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41</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138430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Nhận có thể chuyển hướng nên click “Follow Redirection” để chuyển hướng và nhóm nhận được phản hồi chứa flag.</a:t>
            </a:r>
          </a:p>
        </p:txBody>
      </p:sp>
      <p:sp>
        <p:nvSpPr>
          <p:cNvPr id="13" name="TextBox 13"/>
          <p:cNvSpPr txBox="1"/>
          <p:nvPr/>
        </p:nvSpPr>
        <p:spPr>
          <a:xfrm>
            <a:off x="1281871" y="2223412"/>
            <a:ext cx="2591911"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42</a:t>
            </a:r>
          </a:p>
        </p:txBody>
      </p:sp>
      <p:sp>
        <p:nvSpPr>
          <p:cNvPr id="10" name="TextBox 10"/>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1" name="TextBox 11"/>
          <p:cNvSpPr txBox="1"/>
          <p:nvPr/>
        </p:nvSpPr>
        <p:spPr>
          <a:xfrm>
            <a:off x="1262821" y="2919477"/>
            <a:ext cx="15724259" cy="4926171"/>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Kịch bản được thực hiện trên máy ảo Kali Linux và sử dụng Acunetix v24.1 CRACK. </a:t>
            </a:r>
          </a:p>
          <a:p>
            <a:pPr algn="just">
              <a:lnSpc>
                <a:spcPts val="5599"/>
              </a:lnSpc>
            </a:pPr>
            <a:r>
              <a:rPr lang="en-US" sz="3999">
                <a:solidFill>
                  <a:srgbClr val="000000"/>
                </a:solidFill>
                <a:latin typeface="Quicksand"/>
              </a:rPr>
              <a:t>Các bước thực hiện kịch bản: </a:t>
            </a:r>
          </a:p>
          <a:p>
            <a:pPr marL="863599" lvl="1" indent="-431800" algn="just">
              <a:lnSpc>
                <a:spcPts val="5599"/>
              </a:lnSpc>
              <a:buFont typeface="Arial"/>
              <a:buChar char="•"/>
            </a:pPr>
            <a:r>
              <a:rPr lang="en-US" sz="3999">
                <a:solidFill>
                  <a:srgbClr val="000000"/>
                </a:solidFill>
                <a:latin typeface="Quicksand"/>
              </a:rPr>
              <a:t>Xây dựng web PHP </a:t>
            </a:r>
          </a:p>
          <a:p>
            <a:pPr marL="863599" lvl="1" indent="-431800" algn="just">
              <a:lnSpc>
                <a:spcPts val="5599"/>
              </a:lnSpc>
              <a:buFont typeface="Arial"/>
              <a:buChar char="•"/>
            </a:pPr>
            <a:r>
              <a:rPr lang="en-US" sz="3999">
                <a:solidFill>
                  <a:srgbClr val="000000"/>
                </a:solidFill>
                <a:latin typeface="Quicksand"/>
              </a:rPr>
              <a:t>Cài đặt AcuSensor cho web</a:t>
            </a:r>
          </a:p>
          <a:p>
            <a:pPr marL="863599" lvl="1" indent="-431800" algn="just">
              <a:lnSpc>
                <a:spcPts val="5599"/>
              </a:lnSpc>
              <a:buFont typeface="Arial"/>
              <a:buChar char="•"/>
            </a:pPr>
            <a:r>
              <a:rPr lang="en-US" sz="3999">
                <a:solidFill>
                  <a:srgbClr val="000000"/>
                </a:solidFill>
                <a:latin typeface="Quicksand"/>
              </a:rPr>
              <a:t>Tiến hành quét trang web có dùng AcuSensor</a:t>
            </a:r>
          </a:p>
          <a:p>
            <a:pPr marL="863599" lvl="1" indent="-431800" algn="just">
              <a:lnSpc>
                <a:spcPts val="5599"/>
              </a:lnSpc>
              <a:buFont typeface="Arial"/>
              <a:buChar char="•"/>
            </a:pPr>
            <a:r>
              <a:rPr lang="en-US" sz="3999">
                <a:solidFill>
                  <a:srgbClr val="000000"/>
                </a:solidFill>
                <a:latin typeface="Quicksand"/>
              </a:rPr>
              <a:t>Phân tích và vá các lỗ hổng phát hiện nhờ AcuSensor. </a:t>
            </a:r>
          </a:p>
        </p:txBody>
      </p:sp>
      <p:sp>
        <p:nvSpPr>
          <p:cNvPr id="12" name="TextBox 12"/>
          <p:cNvSpPr txBox="1"/>
          <p:nvPr/>
        </p:nvSpPr>
        <p:spPr>
          <a:xfrm>
            <a:off x="1281871" y="2223412"/>
            <a:ext cx="252634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3831132" y="5636895"/>
            <a:ext cx="10625736" cy="2696082"/>
          </a:xfrm>
          <a:custGeom>
            <a:avLst/>
            <a:gdLst/>
            <a:ahLst/>
            <a:cxnLst/>
            <a:rect l="l" t="t" r="r" b="b"/>
            <a:pathLst>
              <a:path w="10625736" h="2696082">
                <a:moveTo>
                  <a:pt x="0" y="0"/>
                </a:moveTo>
                <a:lnTo>
                  <a:pt x="10625736" y="0"/>
                </a:lnTo>
                <a:lnTo>
                  <a:pt x="10625736" y="2696082"/>
                </a:lnTo>
                <a:lnTo>
                  <a:pt x="0" y="2696082"/>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43</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208915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Xây dựng web PHP </a:t>
            </a:r>
          </a:p>
          <a:p>
            <a:pPr algn="just">
              <a:lnSpc>
                <a:spcPts val="5599"/>
              </a:lnSpc>
            </a:pPr>
            <a:r>
              <a:rPr lang="en-US" sz="3999">
                <a:solidFill>
                  <a:srgbClr val="000000"/>
                </a:solidFill>
                <a:latin typeface="Quicksand"/>
              </a:rPr>
              <a:t>Bước 1: Tạo mới hoặc sửa đổi tệp index.html trong thư mục /var/www/html như sau</a:t>
            </a:r>
          </a:p>
        </p:txBody>
      </p:sp>
      <p:sp>
        <p:nvSpPr>
          <p:cNvPr id="13" name="TextBox 13"/>
          <p:cNvSpPr txBox="1"/>
          <p:nvPr/>
        </p:nvSpPr>
        <p:spPr>
          <a:xfrm>
            <a:off x="1281871" y="2223412"/>
            <a:ext cx="252634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733917" y="5143500"/>
            <a:ext cx="8569214" cy="3458593"/>
          </a:xfrm>
          <a:custGeom>
            <a:avLst/>
            <a:gdLst/>
            <a:ahLst/>
            <a:cxnLst/>
            <a:rect l="l" t="t" r="r" b="b"/>
            <a:pathLst>
              <a:path w="8569214" h="3458593">
                <a:moveTo>
                  <a:pt x="0" y="0"/>
                </a:moveTo>
                <a:lnTo>
                  <a:pt x="8569213" y="0"/>
                </a:lnTo>
                <a:lnTo>
                  <a:pt x="8569213" y="3458593"/>
                </a:lnTo>
                <a:lnTo>
                  <a:pt x="0" y="3458593"/>
                </a:lnTo>
                <a:lnTo>
                  <a:pt x="0" y="0"/>
                </a:lnTo>
                <a:close/>
              </a:path>
            </a:pathLst>
          </a:custGeom>
          <a:blipFill>
            <a:blip r:embed="rId8"/>
            <a:stretch>
              <a:fillRect b="-73404"/>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44</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19477"/>
            <a:ext cx="15724259" cy="208915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Xây dựng web PHP </a:t>
            </a:r>
          </a:p>
          <a:p>
            <a:pPr algn="just">
              <a:lnSpc>
                <a:spcPts val="5599"/>
              </a:lnSpc>
            </a:pPr>
            <a:r>
              <a:rPr lang="en-US" sz="3999">
                <a:solidFill>
                  <a:srgbClr val="000000"/>
                </a:solidFill>
                <a:latin typeface="Quicksand"/>
              </a:rPr>
              <a:t>Bước 2: Tạo mới một tệp catfile.php trong thư mục /var/www/html với nội dụng sau: </a:t>
            </a:r>
          </a:p>
        </p:txBody>
      </p:sp>
      <p:sp>
        <p:nvSpPr>
          <p:cNvPr id="13" name="TextBox 13"/>
          <p:cNvSpPr txBox="1"/>
          <p:nvPr/>
        </p:nvSpPr>
        <p:spPr>
          <a:xfrm>
            <a:off x="1281871" y="2223412"/>
            <a:ext cx="252634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5</a:t>
            </a:r>
          </a:p>
        </p:txBody>
      </p:sp>
      <p:sp>
        <p:nvSpPr>
          <p:cNvPr id="14" name="Freeform 14"/>
          <p:cNvSpPr/>
          <p:nvPr/>
        </p:nvSpPr>
        <p:spPr>
          <a:xfrm>
            <a:off x="9405101" y="6028062"/>
            <a:ext cx="8344764" cy="2574031"/>
          </a:xfrm>
          <a:custGeom>
            <a:avLst/>
            <a:gdLst/>
            <a:ahLst/>
            <a:cxnLst/>
            <a:rect l="l" t="t" r="r" b="b"/>
            <a:pathLst>
              <a:path w="8344764" h="2574031">
                <a:moveTo>
                  <a:pt x="0" y="0"/>
                </a:moveTo>
                <a:lnTo>
                  <a:pt x="8344764" y="0"/>
                </a:lnTo>
                <a:lnTo>
                  <a:pt x="8344764" y="2574031"/>
                </a:lnTo>
                <a:lnTo>
                  <a:pt x="0" y="2574031"/>
                </a:lnTo>
                <a:lnTo>
                  <a:pt x="0" y="0"/>
                </a:lnTo>
                <a:close/>
              </a:path>
            </a:pathLst>
          </a:custGeom>
          <a:blipFill>
            <a:blip r:embed="rId8"/>
            <a:stretch>
              <a:fillRect t="-126891"/>
            </a:stretch>
          </a:blipFill>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45</a:t>
            </a:r>
          </a:p>
        </p:txBody>
      </p:sp>
      <p:sp>
        <p:nvSpPr>
          <p:cNvPr id="10" name="TextBox 10"/>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1" name="TextBox 11"/>
          <p:cNvSpPr txBox="1"/>
          <p:nvPr/>
        </p:nvSpPr>
        <p:spPr>
          <a:xfrm>
            <a:off x="1262821" y="2929002"/>
            <a:ext cx="15724259" cy="6637655"/>
          </a:xfrm>
          <a:prstGeom prst="rect">
            <a:avLst/>
          </a:prstGeom>
        </p:spPr>
        <p:txBody>
          <a:bodyPr lIns="0" tIns="0" rIns="0" bIns="0" rtlCol="0" anchor="t">
            <a:spAutoFit/>
          </a:bodyPr>
          <a:lstStyle/>
          <a:p>
            <a:pPr algn="just">
              <a:lnSpc>
                <a:spcPts val="5320"/>
              </a:lnSpc>
            </a:pPr>
            <a:r>
              <a:rPr lang="en-US" sz="3800">
                <a:solidFill>
                  <a:srgbClr val="000000"/>
                </a:solidFill>
                <a:latin typeface="Quicksand"/>
              </a:rPr>
              <a:t>Xây dựng web PHP </a:t>
            </a:r>
          </a:p>
          <a:p>
            <a:pPr algn="just">
              <a:lnSpc>
                <a:spcPts val="5320"/>
              </a:lnSpc>
            </a:pPr>
            <a:r>
              <a:rPr lang="en-US" sz="3800">
                <a:solidFill>
                  <a:srgbClr val="000000"/>
                </a:solidFill>
                <a:latin typeface="Quicksand"/>
              </a:rPr>
              <a:t>Bước 3: Trang web đang tạo có thể hiển thị nội dung các tệp dựa vào filename nhận từ phía khách. Tạo các tệp txt mẫu để có đối tượng hiển thị và chạy dịch vụ apache2. Lần lượt chạy các câu lệnh sau: </a:t>
            </a:r>
          </a:p>
          <a:p>
            <a:pPr marL="820421" lvl="1" indent="-410210" algn="just">
              <a:lnSpc>
                <a:spcPts val="5320"/>
              </a:lnSpc>
              <a:buFont typeface="Arial"/>
              <a:buChar char="•"/>
            </a:pPr>
            <a:r>
              <a:rPr lang="en-US" sz="3800">
                <a:solidFill>
                  <a:srgbClr val="000000"/>
                </a:solidFill>
                <a:latin typeface="Quicksand"/>
              </a:rPr>
              <a:t>echo $’example contents\n’ &gt; /var/www/html/library/Chapter_01.txt </a:t>
            </a:r>
          </a:p>
          <a:p>
            <a:pPr marL="820421" lvl="1" indent="-410210" algn="just">
              <a:lnSpc>
                <a:spcPts val="5320"/>
              </a:lnSpc>
              <a:buFont typeface="Arial"/>
              <a:buChar char="•"/>
            </a:pPr>
            <a:r>
              <a:rPr lang="en-US" sz="3800">
                <a:solidFill>
                  <a:srgbClr val="000000"/>
                </a:solidFill>
                <a:latin typeface="Quicksand"/>
              </a:rPr>
              <a:t>tee &lt;/var/www/html/library/Chapter_01.txt /var/www/html/library/Chapter_{02..40}.txt &gt;/dev/null </a:t>
            </a:r>
          </a:p>
          <a:p>
            <a:pPr marL="820421" lvl="1" indent="-410210" algn="just">
              <a:lnSpc>
                <a:spcPts val="5320"/>
              </a:lnSpc>
              <a:buFont typeface="Arial"/>
              <a:buChar char="•"/>
            </a:pPr>
            <a:r>
              <a:rPr lang="en-US" sz="3800">
                <a:solidFill>
                  <a:srgbClr val="000000"/>
                </a:solidFill>
                <a:latin typeface="Quicksand"/>
              </a:rPr>
              <a:t>sudo systemctl start apache2 </a:t>
            </a:r>
          </a:p>
          <a:p>
            <a:pPr algn="just">
              <a:lnSpc>
                <a:spcPts val="5320"/>
              </a:lnSpc>
            </a:pPr>
            <a:endParaRPr lang="en-US" sz="3800">
              <a:solidFill>
                <a:srgbClr val="000000"/>
              </a:solidFill>
              <a:latin typeface="Quicksand"/>
            </a:endParaRPr>
          </a:p>
        </p:txBody>
      </p:sp>
      <p:sp>
        <p:nvSpPr>
          <p:cNvPr id="12" name="TextBox 12"/>
          <p:cNvSpPr txBox="1"/>
          <p:nvPr/>
        </p:nvSpPr>
        <p:spPr>
          <a:xfrm>
            <a:off x="1281871" y="2223412"/>
            <a:ext cx="252634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3965281" y="4280917"/>
            <a:ext cx="10808975" cy="1782819"/>
          </a:xfrm>
          <a:custGeom>
            <a:avLst/>
            <a:gdLst/>
            <a:ahLst/>
            <a:cxnLst/>
            <a:rect l="l" t="t" r="r" b="b"/>
            <a:pathLst>
              <a:path w="10808975" h="1782819">
                <a:moveTo>
                  <a:pt x="0" y="0"/>
                </a:moveTo>
                <a:lnTo>
                  <a:pt x="10808975" y="0"/>
                </a:lnTo>
                <a:lnTo>
                  <a:pt x="10808975" y="1782819"/>
                </a:lnTo>
                <a:lnTo>
                  <a:pt x="0" y="1782819"/>
                </a:lnTo>
                <a:lnTo>
                  <a:pt x="0" y="0"/>
                </a:lnTo>
                <a:close/>
              </a:path>
            </a:pathLst>
          </a:custGeom>
          <a:blipFill>
            <a:blip r:embed="rId8"/>
            <a:stretch>
              <a:fillRect/>
            </a:stretch>
          </a:blipFill>
        </p:spPr>
        <p:txBody>
          <a:bodyPr/>
          <a:lstStyle/>
          <a:p>
            <a:endParaRPr lang="en-US"/>
          </a:p>
        </p:txBody>
      </p:sp>
      <p:sp>
        <p:nvSpPr>
          <p:cNvPr id="10" name="Freeform 10"/>
          <p:cNvSpPr/>
          <p:nvPr/>
        </p:nvSpPr>
        <p:spPr>
          <a:xfrm>
            <a:off x="5028247" y="6146646"/>
            <a:ext cx="8231506" cy="3111654"/>
          </a:xfrm>
          <a:custGeom>
            <a:avLst/>
            <a:gdLst/>
            <a:ahLst/>
            <a:cxnLst/>
            <a:rect l="l" t="t" r="r" b="b"/>
            <a:pathLst>
              <a:path w="8231506" h="3111654">
                <a:moveTo>
                  <a:pt x="0" y="0"/>
                </a:moveTo>
                <a:lnTo>
                  <a:pt x="8231506" y="0"/>
                </a:lnTo>
                <a:lnTo>
                  <a:pt x="8231506" y="3111654"/>
                </a:lnTo>
                <a:lnTo>
                  <a:pt x="0" y="3111654"/>
                </a:lnTo>
                <a:lnTo>
                  <a:pt x="0" y="0"/>
                </a:lnTo>
                <a:close/>
              </a:path>
            </a:pathLst>
          </a:custGeom>
          <a:blipFill>
            <a:blip r:embed="rId9"/>
            <a:stretch>
              <a:fillRect l="-821" t="-262"/>
            </a:stretch>
          </a:blipFill>
        </p:spPr>
        <p:txBody>
          <a:bodyPr/>
          <a:lstStyle/>
          <a:p>
            <a:endParaRPr lang="en-US"/>
          </a:p>
        </p:txBody>
      </p:sp>
      <p:sp>
        <p:nvSpPr>
          <p:cNvPr id="11" name="TextBox 11"/>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46</a:t>
            </a:r>
          </a:p>
        </p:txBody>
      </p:sp>
      <p:sp>
        <p:nvSpPr>
          <p:cNvPr id="12" name="TextBox 12"/>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3" name="TextBox 13"/>
          <p:cNvSpPr txBox="1"/>
          <p:nvPr/>
        </p:nvSpPr>
        <p:spPr>
          <a:xfrm>
            <a:off x="1262821" y="2929002"/>
            <a:ext cx="15724259" cy="2637155"/>
          </a:xfrm>
          <a:prstGeom prst="rect">
            <a:avLst/>
          </a:prstGeom>
        </p:spPr>
        <p:txBody>
          <a:bodyPr lIns="0" tIns="0" rIns="0" bIns="0" rtlCol="0" anchor="t">
            <a:spAutoFit/>
          </a:bodyPr>
          <a:lstStyle/>
          <a:p>
            <a:pPr algn="just">
              <a:lnSpc>
                <a:spcPts val="5320"/>
              </a:lnSpc>
            </a:pPr>
            <a:r>
              <a:rPr lang="en-US" sz="3800">
                <a:solidFill>
                  <a:srgbClr val="000000"/>
                </a:solidFill>
                <a:latin typeface="Quicksand"/>
              </a:rPr>
              <a:t>Cài đặt AcuSensor cho trang web: </a:t>
            </a:r>
          </a:p>
          <a:p>
            <a:pPr algn="just">
              <a:lnSpc>
                <a:spcPts val="5320"/>
              </a:lnSpc>
            </a:pPr>
            <a:r>
              <a:rPr lang="en-US" sz="3800">
                <a:solidFill>
                  <a:srgbClr val="000000"/>
                </a:solidFill>
                <a:latin typeface="Quicksand"/>
              </a:rPr>
              <a:t>Bước 1: Tạo Mục tiêu trên Acunetix và trong phần cấu hình Mục tiêu bật AcuSensor. </a:t>
            </a:r>
          </a:p>
          <a:p>
            <a:pPr algn="just">
              <a:lnSpc>
                <a:spcPts val="5320"/>
              </a:lnSpc>
            </a:pPr>
            <a:endParaRPr lang="en-US" sz="3800">
              <a:solidFill>
                <a:srgbClr val="000000"/>
              </a:solidFill>
              <a:latin typeface="Quicksand"/>
            </a:endParaRPr>
          </a:p>
        </p:txBody>
      </p:sp>
      <p:sp>
        <p:nvSpPr>
          <p:cNvPr id="14" name="TextBox 14"/>
          <p:cNvSpPr txBox="1"/>
          <p:nvPr/>
        </p:nvSpPr>
        <p:spPr>
          <a:xfrm>
            <a:off x="1281871" y="2223412"/>
            <a:ext cx="252634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5</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47</a:t>
            </a:r>
          </a:p>
        </p:txBody>
      </p:sp>
      <p:sp>
        <p:nvSpPr>
          <p:cNvPr id="10" name="TextBox 10"/>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1" name="TextBox 11"/>
          <p:cNvSpPr txBox="1"/>
          <p:nvPr/>
        </p:nvSpPr>
        <p:spPr>
          <a:xfrm>
            <a:off x="1262821" y="2929002"/>
            <a:ext cx="15724259" cy="4637405"/>
          </a:xfrm>
          <a:prstGeom prst="rect">
            <a:avLst/>
          </a:prstGeom>
        </p:spPr>
        <p:txBody>
          <a:bodyPr lIns="0" tIns="0" rIns="0" bIns="0" rtlCol="0" anchor="t">
            <a:spAutoFit/>
          </a:bodyPr>
          <a:lstStyle/>
          <a:p>
            <a:pPr algn="just">
              <a:lnSpc>
                <a:spcPts val="5320"/>
              </a:lnSpc>
            </a:pPr>
            <a:r>
              <a:rPr lang="en-US" sz="3800">
                <a:solidFill>
                  <a:srgbClr val="000000"/>
                </a:solidFill>
                <a:latin typeface="Quicksand"/>
              </a:rPr>
              <a:t>Cài đặt AcuSensor cho trang web: </a:t>
            </a:r>
          </a:p>
          <a:p>
            <a:pPr algn="just">
              <a:lnSpc>
                <a:spcPts val="5320"/>
              </a:lnSpc>
            </a:pPr>
            <a:r>
              <a:rPr lang="en-US" sz="3800">
                <a:solidFill>
                  <a:srgbClr val="000000"/>
                </a:solidFill>
                <a:latin typeface="Quicksand"/>
              </a:rPr>
              <a:t>Bước 2: Sau khi bật AcuSensor, click “Download PHP AcuSensor”. Tệp “acu_phpaspect.php” sẽ được tải về. Các trường thông tin khác trong phần cấu hình Mục tiêu giữ nguyên, click “Save”. </a:t>
            </a:r>
          </a:p>
          <a:p>
            <a:pPr algn="just">
              <a:lnSpc>
                <a:spcPts val="5320"/>
              </a:lnSpc>
            </a:pPr>
            <a:r>
              <a:rPr lang="en-US" sz="3800">
                <a:solidFill>
                  <a:srgbClr val="000000"/>
                </a:solidFill>
                <a:latin typeface="Quicksand"/>
              </a:rPr>
              <a:t>Bước 3: Tạo thư mục “acusensor” trong thư mục “/var/www/html/” và chuyển tệp “acu_phpaspect.php” vào. </a:t>
            </a:r>
          </a:p>
          <a:p>
            <a:pPr algn="just">
              <a:lnSpc>
                <a:spcPts val="5320"/>
              </a:lnSpc>
            </a:pPr>
            <a:endParaRPr lang="en-US" sz="3800">
              <a:solidFill>
                <a:srgbClr val="000000"/>
              </a:solidFill>
              <a:latin typeface="Quicksand"/>
            </a:endParaRPr>
          </a:p>
        </p:txBody>
      </p:sp>
      <p:sp>
        <p:nvSpPr>
          <p:cNvPr id="12" name="TextBox 12"/>
          <p:cNvSpPr txBox="1"/>
          <p:nvPr/>
        </p:nvSpPr>
        <p:spPr>
          <a:xfrm>
            <a:off x="1281871" y="2223412"/>
            <a:ext cx="252634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5</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48</a:t>
            </a:r>
          </a:p>
        </p:txBody>
      </p:sp>
      <p:sp>
        <p:nvSpPr>
          <p:cNvPr id="10" name="TextBox 10"/>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1" name="TextBox 11"/>
          <p:cNvSpPr txBox="1"/>
          <p:nvPr/>
        </p:nvSpPr>
        <p:spPr>
          <a:xfrm>
            <a:off x="1262821" y="2929002"/>
            <a:ext cx="15724259" cy="5970905"/>
          </a:xfrm>
          <a:prstGeom prst="rect">
            <a:avLst/>
          </a:prstGeom>
        </p:spPr>
        <p:txBody>
          <a:bodyPr lIns="0" tIns="0" rIns="0" bIns="0" rtlCol="0" anchor="t">
            <a:spAutoFit/>
          </a:bodyPr>
          <a:lstStyle/>
          <a:p>
            <a:pPr algn="just">
              <a:lnSpc>
                <a:spcPts val="5320"/>
              </a:lnSpc>
            </a:pPr>
            <a:r>
              <a:rPr lang="en-US" sz="3800">
                <a:solidFill>
                  <a:srgbClr val="000000"/>
                </a:solidFill>
                <a:latin typeface="Quicksand"/>
              </a:rPr>
              <a:t>Cài đặt AcuSensor cho trang web: </a:t>
            </a:r>
          </a:p>
          <a:p>
            <a:pPr algn="just">
              <a:lnSpc>
                <a:spcPts val="5320"/>
              </a:lnSpc>
            </a:pPr>
            <a:r>
              <a:rPr lang="en-US" sz="3800">
                <a:solidFill>
                  <a:srgbClr val="000000"/>
                </a:solidFill>
                <a:latin typeface="Quicksand"/>
              </a:rPr>
              <a:t>Bước 4: Chỉnh sửa tệp php.ini (thường có đường dẫn là /etc/php/8.2/apache2/php.ini) bằng lệnh sudo nano /etc/php/8.2/apache2/php.ini . Tìm dòng có chuỗi “allow_prepend_file” và sửa thành “auto_prepend_file = /acusensor/acu_phpaspect.php”. Dòng mới này sẽ chạy một tệp PHP trước khi các tệp PHP khác được chạy. </a:t>
            </a:r>
          </a:p>
          <a:p>
            <a:pPr algn="just">
              <a:lnSpc>
                <a:spcPts val="5320"/>
              </a:lnSpc>
            </a:pPr>
            <a:r>
              <a:rPr lang="en-US" sz="3800">
                <a:solidFill>
                  <a:srgbClr val="000000"/>
                </a:solidFill>
                <a:latin typeface="Quicksand"/>
              </a:rPr>
              <a:t>Bước 5: Khởi động lại dịch vụ Apache2: sudo systemctl restart apache2 </a:t>
            </a:r>
          </a:p>
          <a:p>
            <a:pPr algn="just">
              <a:lnSpc>
                <a:spcPts val="5320"/>
              </a:lnSpc>
            </a:pPr>
            <a:endParaRPr lang="en-US" sz="3800">
              <a:solidFill>
                <a:srgbClr val="000000"/>
              </a:solidFill>
              <a:latin typeface="Quicksand"/>
            </a:endParaRPr>
          </a:p>
          <a:p>
            <a:pPr algn="just">
              <a:lnSpc>
                <a:spcPts val="5320"/>
              </a:lnSpc>
            </a:pPr>
            <a:endParaRPr lang="en-US" sz="3800">
              <a:solidFill>
                <a:srgbClr val="000000"/>
              </a:solidFill>
              <a:latin typeface="Quicksand"/>
            </a:endParaRPr>
          </a:p>
        </p:txBody>
      </p:sp>
      <p:sp>
        <p:nvSpPr>
          <p:cNvPr id="12" name="TextBox 12"/>
          <p:cNvSpPr txBox="1"/>
          <p:nvPr/>
        </p:nvSpPr>
        <p:spPr>
          <a:xfrm>
            <a:off x="1281871" y="2223412"/>
            <a:ext cx="252634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4</a:t>
            </a:r>
          </a:p>
        </p:txBody>
      </p:sp>
      <p:sp>
        <p:nvSpPr>
          <p:cNvPr id="8" name="TextBox 8"/>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2. Tổng quan về Acunetix</a:t>
            </a:r>
          </a:p>
        </p:txBody>
      </p:sp>
      <p:sp>
        <p:nvSpPr>
          <p:cNvPr id="9" name="Freeform 9"/>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10" name="Freeform 10"/>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81871" y="2919477"/>
            <a:ext cx="15724259" cy="42037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Acunetix là một công cụ kiểm tra bảo mật ứng dụng web tự động giúp kiểm tra các ứng dụng web của ta bằng cách kiểm tra các lỗ hổng như SQL Insert, Cross-site scripting và các lỗ hổng có thể khai thác khác. Nói chung, Acunetix quét bất kỳ trang web hoặc ứng dụng web nào có thể truy cập được qua trình duyệt web và sử dụng giao thức HTTP/HTTPS. </a:t>
            </a:r>
          </a:p>
        </p:txBody>
      </p:sp>
      <p:sp>
        <p:nvSpPr>
          <p:cNvPr id="12" name="TextBox 12"/>
          <p:cNvSpPr txBox="1"/>
          <p:nvPr/>
        </p:nvSpPr>
        <p:spPr>
          <a:xfrm>
            <a:off x="1281871" y="2223412"/>
            <a:ext cx="3642519"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Acunetix là gì?</a:t>
            </a:r>
            <a:r>
              <a:rPr lang="en-US" sz="3999">
                <a:solidFill>
                  <a:srgbClr val="000000"/>
                </a:solidFill>
                <a:latin typeface="Quicksand"/>
              </a:rPr>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2585465" y="4640743"/>
            <a:ext cx="13117071" cy="3747734"/>
          </a:xfrm>
          <a:custGeom>
            <a:avLst/>
            <a:gdLst/>
            <a:ahLst/>
            <a:cxnLst/>
            <a:rect l="l" t="t" r="r" b="b"/>
            <a:pathLst>
              <a:path w="13117071" h="3747734">
                <a:moveTo>
                  <a:pt x="0" y="0"/>
                </a:moveTo>
                <a:lnTo>
                  <a:pt x="13117070" y="0"/>
                </a:lnTo>
                <a:lnTo>
                  <a:pt x="13117070" y="3747734"/>
                </a:lnTo>
                <a:lnTo>
                  <a:pt x="0" y="3747734"/>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249131" y="9679295"/>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49</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29002"/>
            <a:ext cx="15724259" cy="1303655"/>
          </a:xfrm>
          <a:prstGeom prst="rect">
            <a:avLst/>
          </a:prstGeom>
        </p:spPr>
        <p:txBody>
          <a:bodyPr lIns="0" tIns="0" rIns="0" bIns="0" rtlCol="0" anchor="t">
            <a:spAutoFit/>
          </a:bodyPr>
          <a:lstStyle/>
          <a:p>
            <a:pPr algn="just">
              <a:lnSpc>
                <a:spcPts val="5320"/>
              </a:lnSpc>
            </a:pPr>
            <a:r>
              <a:rPr lang="en-US" sz="3800">
                <a:solidFill>
                  <a:srgbClr val="000000"/>
                </a:solidFill>
                <a:latin typeface="Quicksand"/>
              </a:rPr>
              <a:t>Tiến hành quét trang web có dùng AcuSensor: Phát hiện lỗ hổng Directory traversal ở file catfile.php dòng 6. </a:t>
            </a:r>
          </a:p>
        </p:txBody>
      </p:sp>
      <p:sp>
        <p:nvSpPr>
          <p:cNvPr id="13" name="TextBox 13"/>
          <p:cNvSpPr txBox="1"/>
          <p:nvPr/>
        </p:nvSpPr>
        <p:spPr>
          <a:xfrm>
            <a:off x="1281871" y="2223412"/>
            <a:ext cx="252634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5</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2932423" y="4373797"/>
            <a:ext cx="12423153" cy="3406103"/>
          </a:xfrm>
          <a:custGeom>
            <a:avLst/>
            <a:gdLst/>
            <a:ahLst/>
            <a:cxnLst/>
            <a:rect l="l" t="t" r="r" b="b"/>
            <a:pathLst>
              <a:path w="12423153" h="3406103">
                <a:moveTo>
                  <a:pt x="0" y="0"/>
                </a:moveTo>
                <a:lnTo>
                  <a:pt x="12423154" y="0"/>
                </a:lnTo>
                <a:lnTo>
                  <a:pt x="12423154" y="3406103"/>
                </a:lnTo>
                <a:lnTo>
                  <a:pt x="0" y="3406103"/>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50</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29002"/>
            <a:ext cx="15724259" cy="1970405"/>
          </a:xfrm>
          <a:prstGeom prst="rect">
            <a:avLst/>
          </a:prstGeom>
        </p:spPr>
        <p:txBody>
          <a:bodyPr lIns="0" tIns="0" rIns="0" bIns="0" rtlCol="0" anchor="t">
            <a:spAutoFit/>
          </a:bodyPr>
          <a:lstStyle/>
          <a:p>
            <a:pPr algn="just">
              <a:lnSpc>
                <a:spcPts val="5320"/>
              </a:lnSpc>
            </a:pPr>
            <a:r>
              <a:rPr lang="en-US" sz="3800">
                <a:solidFill>
                  <a:srgbClr val="000000"/>
                </a:solidFill>
                <a:latin typeface="Quicksand"/>
              </a:rPr>
              <a:t>Sửa lỗ hổng bằng cách thực hiện lọc đầu vào có chứa kí tự đặc biệt mà trong ngữ cảnh hiện tại chính là “../”. </a:t>
            </a:r>
          </a:p>
          <a:p>
            <a:pPr algn="just">
              <a:lnSpc>
                <a:spcPts val="5320"/>
              </a:lnSpc>
            </a:pPr>
            <a:endParaRPr lang="en-US" sz="3800">
              <a:solidFill>
                <a:srgbClr val="000000"/>
              </a:solidFill>
              <a:latin typeface="Quicksand"/>
            </a:endParaRPr>
          </a:p>
        </p:txBody>
      </p:sp>
      <p:sp>
        <p:nvSpPr>
          <p:cNvPr id="13" name="TextBox 13"/>
          <p:cNvSpPr txBox="1"/>
          <p:nvPr/>
        </p:nvSpPr>
        <p:spPr>
          <a:xfrm>
            <a:off x="1281871" y="2223412"/>
            <a:ext cx="252634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5</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9" name="Freeform 9"/>
          <p:cNvSpPr/>
          <p:nvPr/>
        </p:nvSpPr>
        <p:spPr>
          <a:xfrm>
            <a:off x="1259871" y="4571639"/>
            <a:ext cx="15727208" cy="996576"/>
          </a:xfrm>
          <a:custGeom>
            <a:avLst/>
            <a:gdLst/>
            <a:ahLst/>
            <a:cxnLst/>
            <a:rect l="l" t="t" r="r" b="b"/>
            <a:pathLst>
              <a:path w="15727208" h="996576">
                <a:moveTo>
                  <a:pt x="0" y="0"/>
                </a:moveTo>
                <a:lnTo>
                  <a:pt x="15727208" y="0"/>
                </a:lnTo>
                <a:lnTo>
                  <a:pt x="15727208" y="996575"/>
                </a:lnTo>
                <a:lnTo>
                  <a:pt x="0" y="996575"/>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51</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62821" y="2929002"/>
            <a:ext cx="15724259" cy="1303655"/>
          </a:xfrm>
          <a:prstGeom prst="rect">
            <a:avLst/>
          </a:prstGeom>
        </p:spPr>
        <p:txBody>
          <a:bodyPr lIns="0" tIns="0" rIns="0" bIns="0" rtlCol="0" anchor="t">
            <a:spAutoFit/>
          </a:bodyPr>
          <a:lstStyle/>
          <a:p>
            <a:pPr algn="just">
              <a:lnSpc>
                <a:spcPts val="5320"/>
              </a:lnSpc>
            </a:pPr>
            <a:r>
              <a:rPr lang="en-US" sz="3800">
                <a:solidFill>
                  <a:srgbClr val="000000"/>
                </a:solidFill>
                <a:latin typeface="Quicksand"/>
              </a:rPr>
              <a:t>Sau khi vá lỗ hổng và thực hiện quét lại trang web, có thể thấy không còn phát hiện các lỗ hổng bảo mật trên nữa. </a:t>
            </a:r>
          </a:p>
        </p:txBody>
      </p:sp>
      <p:sp>
        <p:nvSpPr>
          <p:cNvPr id="13" name="TextBox 13"/>
          <p:cNvSpPr txBox="1"/>
          <p:nvPr/>
        </p:nvSpPr>
        <p:spPr>
          <a:xfrm>
            <a:off x="1281871" y="2223412"/>
            <a:ext cx="252634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5</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8"/>
            <a:stretch>
              <a:fillRect/>
            </a:stretch>
          </a:blipFill>
        </p:spPr>
        <p:txBody>
          <a:bodyPr/>
          <a:lstStyle/>
          <a:p>
            <a:endParaRPr lang="en-US"/>
          </a:p>
        </p:txBody>
      </p:sp>
      <p:sp>
        <p:nvSpPr>
          <p:cNvPr id="8" name="Freeform 8"/>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9"/>
            <a:stretch>
              <a:fillRect/>
            </a:stretch>
          </a:blipFill>
        </p:spPr>
        <p:txBody>
          <a:bodyPr/>
          <a:lstStyle/>
          <a:p>
            <a:endParaRPr lang="en-US"/>
          </a:p>
        </p:txBody>
      </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3400092" y="2995677"/>
            <a:ext cx="11133551" cy="6262623"/>
          </a:xfrm>
          <a:prstGeom prst="rect">
            <a:avLst/>
          </a:prstGeom>
        </p:spPr>
      </p:pic>
      <p:sp>
        <p:nvSpPr>
          <p:cNvPr id="10" name="TextBox 10"/>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52</a:t>
            </a:r>
          </a:p>
        </p:txBody>
      </p:sp>
      <p:sp>
        <p:nvSpPr>
          <p:cNvPr id="11" name="TextBox 11"/>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3. Thực nghiệm </a:t>
            </a:r>
          </a:p>
        </p:txBody>
      </p:sp>
      <p:sp>
        <p:nvSpPr>
          <p:cNvPr id="12" name="TextBox 12"/>
          <p:cNvSpPr txBox="1"/>
          <p:nvPr/>
        </p:nvSpPr>
        <p:spPr>
          <a:xfrm>
            <a:off x="1281871" y="2223412"/>
            <a:ext cx="2652871"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Kịch bản 6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9"/>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05556" y="-4922654"/>
            <a:ext cx="19461855" cy="7890897"/>
          </a:xfrm>
          <a:custGeom>
            <a:avLst/>
            <a:gdLst/>
            <a:ahLst/>
            <a:cxnLst/>
            <a:rect l="l" t="t" r="r" b="b"/>
            <a:pathLst>
              <a:path w="19461855" h="7890897">
                <a:moveTo>
                  <a:pt x="0" y="0"/>
                </a:moveTo>
                <a:lnTo>
                  <a:pt x="19461855" y="0"/>
                </a:lnTo>
                <a:lnTo>
                  <a:pt x="19461855" y="7890898"/>
                </a:lnTo>
                <a:lnTo>
                  <a:pt x="0" y="7890898"/>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5481" y="4339844"/>
            <a:ext cx="8855971" cy="4093224"/>
          </a:xfrm>
          <a:custGeom>
            <a:avLst/>
            <a:gdLst/>
            <a:ahLst/>
            <a:cxnLst/>
            <a:rect l="l" t="t" r="r" b="b"/>
            <a:pathLst>
              <a:path w="8855971" h="4093224">
                <a:moveTo>
                  <a:pt x="0" y="0"/>
                </a:moveTo>
                <a:lnTo>
                  <a:pt x="8855971" y="0"/>
                </a:lnTo>
                <a:lnTo>
                  <a:pt x="8855971" y="4093224"/>
                </a:lnTo>
                <a:lnTo>
                  <a:pt x="0" y="4093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235016" y="505710"/>
            <a:ext cx="11817968"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NỘI DUNG BÁO CÁO </a:t>
            </a:r>
          </a:p>
        </p:txBody>
      </p:sp>
      <p:sp>
        <p:nvSpPr>
          <p:cNvPr id="5" name="TextBox 5"/>
          <p:cNvSpPr txBox="1"/>
          <p:nvPr/>
        </p:nvSpPr>
        <p:spPr>
          <a:xfrm>
            <a:off x="1449317" y="4865192"/>
            <a:ext cx="7248136" cy="854076"/>
          </a:xfrm>
          <a:prstGeom prst="rect">
            <a:avLst/>
          </a:prstGeom>
        </p:spPr>
        <p:txBody>
          <a:bodyPr lIns="0" tIns="0" rIns="0" bIns="0" rtlCol="0" anchor="t">
            <a:spAutoFit/>
          </a:bodyPr>
          <a:lstStyle/>
          <a:p>
            <a:pPr algn="l">
              <a:lnSpc>
                <a:spcPts val="6999"/>
              </a:lnSpc>
            </a:pPr>
            <a:r>
              <a:rPr lang="en-US" sz="4999">
                <a:solidFill>
                  <a:srgbClr val="000000"/>
                </a:solidFill>
                <a:latin typeface="Quicksand Bold"/>
              </a:rPr>
              <a:t>Giới thiệu đề tài</a:t>
            </a:r>
          </a:p>
        </p:txBody>
      </p:sp>
      <p:sp>
        <p:nvSpPr>
          <p:cNvPr id="6" name="TextBox 6"/>
          <p:cNvSpPr txBox="1"/>
          <p:nvPr/>
        </p:nvSpPr>
        <p:spPr>
          <a:xfrm>
            <a:off x="1449317" y="7053751"/>
            <a:ext cx="7248136" cy="863600"/>
          </a:xfrm>
          <a:prstGeom prst="rect">
            <a:avLst/>
          </a:prstGeom>
        </p:spPr>
        <p:txBody>
          <a:bodyPr lIns="0" tIns="0" rIns="0" bIns="0" rtlCol="0" anchor="t">
            <a:spAutoFit/>
          </a:bodyPr>
          <a:lstStyle/>
          <a:p>
            <a:pPr algn="l">
              <a:lnSpc>
                <a:spcPts val="7000"/>
              </a:lnSpc>
            </a:pPr>
            <a:r>
              <a:rPr lang="en-US" sz="5000">
                <a:solidFill>
                  <a:srgbClr val="000000"/>
                </a:solidFill>
                <a:latin typeface="Quicksand Bold"/>
              </a:rPr>
              <a:t>Thực nghiệm </a:t>
            </a:r>
          </a:p>
        </p:txBody>
      </p:sp>
      <p:sp>
        <p:nvSpPr>
          <p:cNvPr id="7" name="TextBox 7"/>
          <p:cNvSpPr txBox="1"/>
          <p:nvPr/>
        </p:nvSpPr>
        <p:spPr>
          <a:xfrm>
            <a:off x="159344" y="4535252"/>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1.</a:t>
            </a:r>
          </a:p>
        </p:txBody>
      </p:sp>
      <p:sp>
        <p:nvSpPr>
          <p:cNvPr id="8" name="TextBox 8"/>
          <p:cNvSpPr txBox="1"/>
          <p:nvPr/>
        </p:nvSpPr>
        <p:spPr>
          <a:xfrm>
            <a:off x="159344" y="6807961"/>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3.</a:t>
            </a:r>
          </a:p>
        </p:txBody>
      </p:sp>
      <p:sp>
        <p:nvSpPr>
          <p:cNvPr id="9" name="Freeform 9"/>
          <p:cNvSpPr/>
          <p:nvPr/>
        </p:nvSpPr>
        <p:spPr>
          <a:xfrm>
            <a:off x="9283223" y="4339844"/>
            <a:ext cx="8855971" cy="4093224"/>
          </a:xfrm>
          <a:custGeom>
            <a:avLst/>
            <a:gdLst/>
            <a:ahLst/>
            <a:cxnLst/>
            <a:rect l="l" t="t" r="r" b="b"/>
            <a:pathLst>
              <a:path w="8855971" h="4093224">
                <a:moveTo>
                  <a:pt x="0" y="0"/>
                </a:moveTo>
                <a:lnTo>
                  <a:pt x="8855971" y="0"/>
                </a:lnTo>
                <a:lnTo>
                  <a:pt x="8855971" y="4093224"/>
                </a:lnTo>
                <a:lnTo>
                  <a:pt x="0" y="4093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0607059" y="4746955"/>
            <a:ext cx="7248136" cy="984848"/>
          </a:xfrm>
          <a:prstGeom prst="rect">
            <a:avLst/>
          </a:prstGeom>
        </p:spPr>
        <p:txBody>
          <a:bodyPr lIns="0" tIns="0" rIns="0" bIns="0" rtlCol="0" anchor="t">
            <a:spAutoFit/>
          </a:bodyPr>
          <a:lstStyle/>
          <a:p>
            <a:pPr algn="l">
              <a:lnSpc>
                <a:spcPts val="1195"/>
              </a:lnSpc>
            </a:pPr>
            <a:endParaRPr/>
          </a:p>
          <a:p>
            <a:pPr algn="l">
              <a:lnSpc>
                <a:spcPts val="7000"/>
              </a:lnSpc>
            </a:pPr>
            <a:r>
              <a:rPr lang="en-US" sz="5000">
                <a:solidFill>
                  <a:srgbClr val="000000"/>
                </a:solidFill>
                <a:latin typeface="Quicksand Bold"/>
              </a:rPr>
              <a:t>Tổng quan về Acunetix</a:t>
            </a:r>
          </a:p>
        </p:txBody>
      </p:sp>
      <p:sp>
        <p:nvSpPr>
          <p:cNvPr id="11" name="TextBox 11"/>
          <p:cNvSpPr txBox="1"/>
          <p:nvPr/>
        </p:nvSpPr>
        <p:spPr>
          <a:xfrm>
            <a:off x="10607059" y="7063276"/>
            <a:ext cx="7248136" cy="854076"/>
          </a:xfrm>
          <a:prstGeom prst="rect">
            <a:avLst/>
          </a:prstGeom>
        </p:spPr>
        <p:txBody>
          <a:bodyPr lIns="0" tIns="0" rIns="0" bIns="0" rtlCol="0" anchor="t">
            <a:spAutoFit/>
          </a:bodyPr>
          <a:lstStyle/>
          <a:p>
            <a:pPr algn="l">
              <a:lnSpc>
                <a:spcPts val="6999"/>
              </a:lnSpc>
            </a:pPr>
            <a:r>
              <a:rPr lang="en-US" sz="4999">
                <a:solidFill>
                  <a:srgbClr val="AD5545"/>
                </a:solidFill>
                <a:latin typeface="Quicksand Bold"/>
              </a:rPr>
              <a:t>Kết luận và đánh giá </a:t>
            </a:r>
          </a:p>
        </p:txBody>
      </p:sp>
      <p:sp>
        <p:nvSpPr>
          <p:cNvPr id="12" name="TextBox 12"/>
          <p:cNvSpPr txBox="1"/>
          <p:nvPr/>
        </p:nvSpPr>
        <p:spPr>
          <a:xfrm>
            <a:off x="9317087" y="4535252"/>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2.</a:t>
            </a:r>
          </a:p>
        </p:txBody>
      </p:sp>
      <p:sp>
        <p:nvSpPr>
          <p:cNvPr id="13" name="TextBox 13"/>
          <p:cNvSpPr txBox="1"/>
          <p:nvPr/>
        </p:nvSpPr>
        <p:spPr>
          <a:xfrm>
            <a:off x="9317087" y="6807961"/>
            <a:ext cx="1289972" cy="1116928"/>
          </a:xfrm>
          <a:prstGeom prst="rect">
            <a:avLst/>
          </a:prstGeom>
        </p:spPr>
        <p:txBody>
          <a:bodyPr lIns="0" tIns="0" rIns="0" bIns="0" rtlCol="0" anchor="t">
            <a:spAutoFit/>
          </a:bodyPr>
          <a:lstStyle/>
          <a:p>
            <a:pPr algn="ctr">
              <a:lnSpc>
                <a:spcPts val="9168"/>
              </a:lnSpc>
            </a:pPr>
            <a:r>
              <a:rPr lang="en-US" sz="6549">
                <a:solidFill>
                  <a:srgbClr val="000000"/>
                </a:solidFill>
                <a:latin typeface="Paytone One Bold"/>
              </a:rPr>
              <a:t>4.</a:t>
            </a:r>
          </a:p>
        </p:txBody>
      </p:sp>
      <p:sp>
        <p:nvSpPr>
          <p:cNvPr id="14" name="TextBox 14"/>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53</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54</a:t>
            </a:r>
          </a:p>
        </p:txBody>
      </p:sp>
      <p:sp>
        <p:nvSpPr>
          <p:cNvPr id="8" name="TextBox 8"/>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4. Kết luận và đánh giá </a:t>
            </a:r>
          </a:p>
        </p:txBody>
      </p:sp>
      <p:sp>
        <p:nvSpPr>
          <p:cNvPr id="9" name="Freeform 9"/>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10" name="Freeform 10"/>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81871" y="2919477"/>
            <a:ext cx="15724259" cy="631825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Acunetix là một công cụ mạnh mẽ và toàn diện trong lĩnh vực kiểm thử bảo mật ứng dụng web, giúp phát hiện và xử lý các lỗ hổng bảo mật một cách hiệu quả.</a:t>
            </a:r>
          </a:p>
          <a:p>
            <a:pPr algn="just">
              <a:lnSpc>
                <a:spcPts val="5599"/>
              </a:lnSpc>
            </a:pPr>
            <a:r>
              <a:rPr lang="en-US" sz="3999">
                <a:solidFill>
                  <a:srgbClr val="000000"/>
                </a:solidFill>
                <a:latin typeface="Quicksand"/>
              </a:rPr>
              <a:t>Acunetix còn hỗ trợ phân tích thủ công bằng cách cung cấp các bằng chứng khai thác và nhà phát triển cũng cung thêm bộ công cụ thủ công – AMT.</a:t>
            </a:r>
          </a:p>
          <a:p>
            <a:pPr algn="just">
              <a:lnSpc>
                <a:spcPts val="5599"/>
              </a:lnSpc>
              <a:spcBef>
                <a:spcPct val="0"/>
              </a:spcBef>
            </a:pPr>
            <a:r>
              <a:rPr lang="en-US" sz="3999">
                <a:solidFill>
                  <a:srgbClr val="000000"/>
                </a:solidFill>
                <a:latin typeface="Quicksand Bold"/>
              </a:rPr>
              <a:t>=&gt;</a:t>
            </a:r>
            <a:r>
              <a:rPr lang="en-US" sz="3999">
                <a:solidFill>
                  <a:srgbClr val="000000"/>
                </a:solidFill>
                <a:latin typeface="Quicksand"/>
              </a:rPr>
              <a:t> Acunetix là một giải pháp đáng tin cậy và hiệu quả, đóng góp quan trọng vào việc bảo vệ ứng dụng web khỏi các mối đe dọa ngày càng tinh vi trên không gian mạng. </a:t>
            </a:r>
          </a:p>
        </p:txBody>
      </p:sp>
      <p:sp>
        <p:nvSpPr>
          <p:cNvPr id="12" name="TextBox 12"/>
          <p:cNvSpPr txBox="1"/>
          <p:nvPr/>
        </p:nvSpPr>
        <p:spPr>
          <a:xfrm>
            <a:off x="1281871" y="2223412"/>
            <a:ext cx="2032159"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Kết luận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55</a:t>
            </a:r>
          </a:p>
        </p:txBody>
      </p:sp>
      <p:sp>
        <p:nvSpPr>
          <p:cNvPr id="8" name="TextBox 8"/>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4. Kết luận và đánh giá </a:t>
            </a:r>
          </a:p>
        </p:txBody>
      </p:sp>
      <p:sp>
        <p:nvSpPr>
          <p:cNvPr id="9" name="Freeform 9"/>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10" name="Freeform 10"/>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81871" y="2919477"/>
            <a:ext cx="15724259" cy="4937919"/>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Điểm mạnh:</a:t>
            </a:r>
          </a:p>
          <a:p>
            <a:pPr marL="863599" lvl="1" indent="-431800" algn="just">
              <a:lnSpc>
                <a:spcPts val="5599"/>
              </a:lnSpc>
              <a:buFont typeface="Arial"/>
              <a:buChar char="•"/>
            </a:pPr>
            <a:r>
              <a:rPr lang="en-US" sz="3999">
                <a:solidFill>
                  <a:srgbClr val="000000"/>
                </a:solidFill>
                <a:latin typeface="Quicksand"/>
              </a:rPr>
              <a:t>Khả năng quét toàn diện nhiều loại lỗ hổng cũng như nhiều loại ngôn ngữ lập trình.</a:t>
            </a:r>
          </a:p>
          <a:p>
            <a:pPr marL="863599" lvl="1" indent="-431800" algn="just">
              <a:lnSpc>
                <a:spcPts val="5599"/>
              </a:lnSpc>
              <a:buFont typeface="Arial"/>
              <a:buChar char="•"/>
            </a:pPr>
            <a:r>
              <a:rPr lang="en-US" sz="3999">
                <a:solidFill>
                  <a:srgbClr val="000000"/>
                </a:solidFill>
                <a:latin typeface="Quicksand"/>
              </a:rPr>
              <a:t>Tính năng tự động hóa cao.</a:t>
            </a:r>
          </a:p>
          <a:p>
            <a:pPr marL="863599" lvl="1" indent="-431800" algn="just">
              <a:lnSpc>
                <a:spcPts val="5599"/>
              </a:lnSpc>
              <a:buFont typeface="Arial"/>
              <a:buChar char="•"/>
            </a:pPr>
            <a:r>
              <a:rPr lang="en-US" sz="3999">
                <a:solidFill>
                  <a:srgbClr val="000000"/>
                </a:solidFill>
                <a:latin typeface="Quicksand"/>
              </a:rPr>
              <a:t>Cung cấp các báo cáo chi tiết và dễ hiểu.</a:t>
            </a:r>
          </a:p>
          <a:p>
            <a:pPr marL="863599" lvl="1" indent="-431800" algn="just">
              <a:lnSpc>
                <a:spcPts val="5599"/>
              </a:lnSpc>
              <a:buFont typeface="Arial"/>
              <a:buChar char="•"/>
            </a:pPr>
            <a:r>
              <a:rPr lang="en-US" sz="3999">
                <a:solidFill>
                  <a:srgbClr val="000000"/>
                </a:solidFill>
                <a:latin typeface="Quicksand"/>
              </a:rPr>
              <a:t>Giao diện thân thiện và dễ sử dụng.</a:t>
            </a:r>
          </a:p>
          <a:p>
            <a:pPr marL="863599" lvl="1" indent="-431800" algn="just">
              <a:lnSpc>
                <a:spcPts val="5599"/>
              </a:lnSpc>
              <a:buFont typeface="Arial"/>
              <a:buChar char="•"/>
            </a:pPr>
            <a:r>
              <a:rPr lang="en-US" sz="3999">
                <a:solidFill>
                  <a:srgbClr val="000000"/>
                </a:solidFill>
                <a:latin typeface="Quicksand"/>
              </a:rPr>
              <a:t>Hỗ trợ phân tích thủ công</a:t>
            </a:r>
          </a:p>
        </p:txBody>
      </p:sp>
      <p:sp>
        <p:nvSpPr>
          <p:cNvPr id="12" name="TextBox 12"/>
          <p:cNvSpPr txBox="1"/>
          <p:nvPr/>
        </p:nvSpPr>
        <p:spPr>
          <a:xfrm>
            <a:off x="1281871" y="2223412"/>
            <a:ext cx="2180431"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Đánh giá</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56</a:t>
            </a:r>
          </a:p>
        </p:txBody>
      </p:sp>
      <p:sp>
        <p:nvSpPr>
          <p:cNvPr id="8" name="TextBox 8"/>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4. Kết luận và đánh giá </a:t>
            </a:r>
          </a:p>
        </p:txBody>
      </p:sp>
      <p:sp>
        <p:nvSpPr>
          <p:cNvPr id="9" name="Freeform 9"/>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10" name="Freeform 10"/>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81871" y="2919477"/>
            <a:ext cx="15724259" cy="1390174"/>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Điểm yếu:</a:t>
            </a:r>
          </a:p>
          <a:p>
            <a:pPr marL="863599" lvl="1" indent="-431800" algn="just">
              <a:lnSpc>
                <a:spcPts val="5599"/>
              </a:lnSpc>
              <a:buFont typeface="Arial"/>
              <a:buChar char="•"/>
            </a:pPr>
            <a:r>
              <a:rPr lang="en-US" sz="3999">
                <a:solidFill>
                  <a:srgbClr val="000000"/>
                </a:solidFill>
                <a:latin typeface="Quicksand"/>
              </a:rPr>
              <a:t>Chi phí cao giao động từ 70 - 170 triệu đồng tuỳ phiên bản.</a:t>
            </a:r>
          </a:p>
        </p:txBody>
      </p:sp>
      <p:sp>
        <p:nvSpPr>
          <p:cNvPr id="12" name="TextBox 12"/>
          <p:cNvSpPr txBox="1"/>
          <p:nvPr/>
        </p:nvSpPr>
        <p:spPr>
          <a:xfrm>
            <a:off x="1281871" y="2223412"/>
            <a:ext cx="2180431"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Đánh giá</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916319" y="0"/>
            <a:ext cx="10602160" cy="10602160"/>
          </a:xfrm>
          <a:custGeom>
            <a:avLst/>
            <a:gdLst/>
            <a:ahLst/>
            <a:cxnLst/>
            <a:rect l="l" t="t" r="r" b="b"/>
            <a:pathLst>
              <a:path w="10602160" h="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486400" y="3400454"/>
            <a:ext cx="7315200" cy="2739875"/>
          </a:xfrm>
          <a:custGeom>
            <a:avLst/>
            <a:gdLst/>
            <a:ahLst/>
            <a:cxnLst/>
            <a:rect l="l" t="t" r="r" b="b"/>
            <a:pathLst>
              <a:path w="7315200" h="2739875">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475691">
            <a:off x="12020804" y="4829449"/>
            <a:ext cx="1932233" cy="1939285"/>
          </a:xfrm>
          <a:custGeom>
            <a:avLst/>
            <a:gdLst/>
            <a:ahLst/>
            <a:cxnLst/>
            <a:rect l="l" t="t" r="r" b="b"/>
            <a:pathLst>
              <a:path w="1932233" h="1939285">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1346" y="0"/>
            <a:ext cx="782104" cy="3400454"/>
          </a:xfrm>
          <a:custGeom>
            <a:avLst/>
            <a:gdLst/>
            <a:ahLst/>
            <a:cxnLst/>
            <a:rect l="l" t="t" r="r" b="b"/>
            <a:pathLst>
              <a:path w="782104" h="3400454">
                <a:moveTo>
                  <a:pt x="0" y="0"/>
                </a:moveTo>
                <a:lnTo>
                  <a:pt x="782104" y="0"/>
                </a:lnTo>
                <a:lnTo>
                  <a:pt x="782104" y="3400454"/>
                </a:lnTo>
                <a:lnTo>
                  <a:pt x="0" y="3400454"/>
                </a:lnTo>
                <a:lnTo>
                  <a:pt x="0" y="0"/>
                </a:lnTo>
                <a:close/>
              </a:path>
            </a:pathLst>
          </a:custGeom>
          <a:blipFill>
            <a:blip r:embed="rId8"/>
            <a:stretch>
              <a:fillRect/>
            </a:stretch>
          </a:blipFill>
        </p:spPr>
        <p:txBody>
          <a:bodyPr/>
          <a:lstStyle/>
          <a:p>
            <a:endParaRPr lang="en-US"/>
          </a:p>
        </p:txBody>
      </p:sp>
      <p:sp>
        <p:nvSpPr>
          <p:cNvPr id="6" name="Freeform 6"/>
          <p:cNvSpPr/>
          <p:nvPr/>
        </p:nvSpPr>
        <p:spPr>
          <a:xfrm>
            <a:off x="7685840" y="0"/>
            <a:ext cx="10602160" cy="10602160"/>
          </a:xfrm>
          <a:custGeom>
            <a:avLst/>
            <a:gdLst/>
            <a:ahLst/>
            <a:cxnLst/>
            <a:rect l="l" t="t" r="r" b="b"/>
            <a:pathLst>
              <a:path w="10602160" h="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300666" y="7574008"/>
            <a:ext cx="2658732" cy="2712992"/>
          </a:xfrm>
          <a:custGeom>
            <a:avLst/>
            <a:gdLst/>
            <a:ahLst/>
            <a:cxnLst/>
            <a:rect l="l" t="t" r="r" b="b"/>
            <a:pathLst>
              <a:path w="2658732" h="271299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flipH="1">
            <a:off x="15416962" y="-714612"/>
            <a:ext cx="3684676" cy="3486625"/>
          </a:xfrm>
          <a:custGeom>
            <a:avLst/>
            <a:gdLst/>
            <a:ahLst/>
            <a:cxnLst/>
            <a:rect l="l" t="t" r="r" b="b"/>
            <a:pathLst>
              <a:path w="3684676" h="3486625">
                <a:moveTo>
                  <a:pt x="3684676" y="0"/>
                </a:moveTo>
                <a:lnTo>
                  <a:pt x="0" y="0"/>
                </a:lnTo>
                <a:lnTo>
                  <a:pt x="0" y="3486624"/>
                </a:lnTo>
                <a:lnTo>
                  <a:pt x="3684676" y="3486624"/>
                </a:lnTo>
                <a:lnTo>
                  <a:pt x="3684676" y="0"/>
                </a:lnTo>
                <a:close/>
              </a:path>
            </a:pathLst>
          </a:custGeom>
          <a:blipFill>
            <a:blip r:embed="rId11"/>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5</a:t>
            </a:r>
          </a:p>
        </p:txBody>
      </p:sp>
      <p:sp>
        <p:nvSpPr>
          <p:cNvPr id="8" name="TextBox 8"/>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2. Tổng quan về Acunetix</a:t>
            </a:r>
          </a:p>
        </p:txBody>
      </p:sp>
      <p:sp>
        <p:nvSpPr>
          <p:cNvPr id="9" name="Freeform 9"/>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10" name="Freeform 10"/>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81871" y="2919477"/>
            <a:ext cx="15724259" cy="349885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Dựa trên giao diện web của Acunetix, nhóm đưa ra các nhóm chức năng: Tổng quan, Khám phá, Mục tiêu, Quét, Lỗ hổng, Báo cáo, Người dùng, Hồ sơ quét, WAFs, Engines, Excluded Hours, Agents, Proxy Settings, Issue Trackers, Cài đặt. </a:t>
            </a:r>
          </a:p>
          <a:p>
            <a:pPr algn="just">
              <a:lnSpc>
                <a:spcPts val="5599"/>
              </a:lnSpc>
              <a:spcBef>
                <a:spcPct val="0"/>
              </a:spcBef>
            </a:pPr>
            <a:endParaRPr lang="en-US" sz="3999">
              <a:solidFill>
                <a:srgbClr val="000000"/>
              </a:solidFill>
              <a:latin typeface="Quicksand"/>
            </a:endParaRPr>
          </a:p>
        </p:txBody>
      </p:sp>
      <p:sp>
        <p:nvSpPr>
          <p:cNvPr id="12" name="TextBox 12"/>
          <p:cNvSpPr txBox="1"/>
          <p:nvPr/>
        </p:nvSpPr>
        <p:spPr>
          <a:xfrm>
            <a:off x="1281871" y="2223412"/>
            <a:ext cx="6902926"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Các chức năng của Acunetix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6</a:t>
            </a:r>
          </a:p>
        </p:txBody>
      </p:sp>
      <p:sp>
        <p:nvSpPr>
          <p:cNvPr id="8" name="TextBox 8"/>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2. Tổng quan về Acunetix</a:t>
            </a:r>
          </a:p>
        </p:txBody>
      </p:sp>
      <p:sp>
        <p:nvSpPr>
          <p:cNvPr id="9" name="Freeform 9"/>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10" name="Freeform 10"/>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81871" y="2223412"/>
            <a:ext cx="6902926"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Các chức năng của Acunetix </a:t>
            </a:r>
          </a:p>
        </p:txBody>
      </p:sp>
      <p:sp>
        <p:nvSpPr>
          <p:cNvPr id="12" name="Freeform 12"/>
          <p:cNvSpPr/>
          <p:nvPr/>
        </p:nvSpPr>
        <p:spPr>
          <a:xfrm>
            <a:off x="2739750" y="2902862"/>
            <a:ext cx="12808500" cy="6404250"/>
          </a:xfrm>
          <a:custGeom>
            <a:avLst/>
            <a:gdLst/>
            <a:ahLst/>
            <a:cxnLst/>
            <a:rect l="l" t="t" r="r" b="b"/>
            <a:pathLst>
              <a:path w="12808500" h="6404250">
                <a:moveTo>
                  <a:pt x="0" y="0"/>
                </a:moveTo>
                <a:lnTo>
                  <a:pt x="12808500" y="0"/>
                </a:lnTo>
                <a:lnTo>
                  <a:pt x="12808500" y="6404250"/>
                </a:lnTo>
                <a:lnTo>
                  <a:pt x="0" y="6404250"/>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7</a:t>
            </a:r>
          </a:p>
        </p:txBody>
      </p:sp>
      <p:sp>
        <p:nvSpPr>
          <p:cNvPr id="8" name="TextBox 8"/>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2. Tổng quan về Acunetix</a:t>
            </a:r>
          </a:p>
        </p:txBody>
      </p:sp>
      <p:sp>
        <p:nvSpPr>
          <p:cNvPr id="9" name="Freeform 9"/>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10" name="Freeform 10"/>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81871" y="2919477"/>
            <a:ext cx="15724259" cy="20891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Quicksand"/>
              </a:rPr>
              <a:t>Acunetix Manual Tools (AMT) không phải là ứng dụng kiểm thử ứng dụng web tự động mà là một bộ công cụ kiểm thử xâm nhập thủ công miễn phí được cấp bởi Invicti.</a:t>
            </a:r>
          </a:p>
        </p:txBody>
      </p:sp>
      <p:sp>
        <p:nvSpPr>
          <p:cNvPr id="12" name="TextBox 12"/>
          <p:cNvSpPr txBox="1"/>
          <p:nvPr/>
        </p:nvSpPr>
        <p:spPr>
          <a:xfrm>
            <a:off x="1291396" y="2223412"/>
            <a:ext cx="704119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Acunetix Manual Tools là gì?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461594" y="1723834"/>
            <a:ext cx="17364811" cy="7688760"/>
            <a:chOff x="0" y="0"/>
            <a:chExt cx="4573448" cy="2025023"/>
          </a:xfrm>
        </p:grpSpPr>
        <p:sp>
          <p:nvSpPr>
            <p:cNvPr id="3" name="Freeform 3"/>
            <p:cNvSpPr/>
            <p:nvPr/>
          </p:nvSpPr>
          <p:spPr>
            <a:xfrm>
              <a:off x="0" y="0"/>
              <a:ext cx="4573448" cy="2025023"/>
            </a:xfrm>
            <a:custGeom>
              <a:avLst/>
              <a:gdLst/>
              <a:ahLst/>
              <a:cxnLst/>
              <a:rect l="l" t="t" r="r" b="b"/>
              <a:pathLst>
                <a:path w="4573448" h="2025023">
                  <a:moveTo>
                    <a:pt x="22738" y="0"/>
                  </a:moveTo>
                  <a:lnTo>
                    <a:pt x="4550711" y="0"/>
                  </a:lnTo>
                  <a:cubicBezTo>
                    <a:pt x="4556741" y="0"/>
                    <a:pt x="4562525" y="2396"/>
                    <a:pt x="4566789" y="6660"/>
                  </a:cubicBezTo>
                  <a:cubicBezTo>
                    <a:pt x="4571053" y="10924"/>
                    <a:pt x="4573448" y="16707"/>
                    <a:pt x="4573448" y="22738"/>
                  </a:cubicBezTo>
                  <a:lnTo>
                    <a:pt x="4573448" y="2002286"/>
                  </a:lnTo>
                  <a:cubicBezTo>
                    <a:pt x="4573448" y="2008316"/>
                    <a:pt x="4571053" y="2014099"/>
                    <a:pt x="4566789" y="2018364"/>
                  </a:cubicBezTo>
                  <a:cubicBezTo>
                    <a:pt x="4562525" y="2022628"/>
                    <a:pt x="4556741" y="2025023"/>
                    <a:pt x="4550711" y="2025023"/>
                  </a:cubicBezTo>
                  <a:lnTo>
                    <a:pt x="22738" y="2025023"/>
                  </a:lnTo>
                  <a:cubicBezTo>
                    <a:pt x="16707" y="2025023"/>
                    <a:pt x="10924" y="2022628"/>
                    <a:pt x="6660" y="2018364"/>
                  </a:cubicBezTo>
                  <a:cubicBezTo>
                    <a:pt x="2396" y="2014099"/>
                    <a:pt x="0" y="2008316"/>
                    <a:pt x="0" y="2002286"/>
                  </a:cubicBezTo>
                  <a:lnTo>
                    <a:pt x="0" y="22738"/>
                  </a:lnTo>
                  <a:cubicBezTo>
                    <a:pt x="0" y="16707"/>
                    <a:pt x="2396" y="10924"/>
                    <a:pt x="6660" y="6660"/>
                  </a:cubicBezTo>
                  <a:cubicBezTo>
                    <a:pt x="10924" y="2396"/>
                    <a:pt x="16707" y="0"/>
                    <a:pt x="22738" y="0"/>
                  </a:cubicBezTo>
                  <a:close/>
                </a:path>
              </a:pathLst>
            </a:custGeom>
            <a:solidFill>
              <a:srgbClr val="DCC3AC"/>
            </a:solidFill>
          </p:spPr>
          <p:txBody>
            <a:bodyPr/>
            <a:lstStyle/>
            <a:p>
              <a:endParaRPr lang="en-US"/>
            </a:p>
          </p:txBody>
        </p:sp>
        <p:sp>
          <p:nvSpPr>
            <p:cNvPr id="4" name="TextBox 4"/>
            <p:cNvSpPr txBox="1"/>
            <p:nvPr/>
          </p:nvSpPr>
          <p:spPr>
            <a:xfrm>
              <a:off x="0" y="-66675"/>
              <a:ext cx="4573448" cy="2091698"/>
            </a:xfrm>
            <a:prstGeom prst="rect">
              <a:avLst/>
            </a:prstGeom>
          </p:spPr>
          <p:txBody>
            <a:bodyPr lIns="50800" tIns="50800" rIns="50800" bIns="50800" rtlCol="0" anchor="ctr"/>
            <a:lstStyle/>
            <a:p>
              <a:pPr algn="l">
                <a:lnSpc>
                  <a:spcPts val="4899"/>
                </a:lnSpc>
              </a:pPr>
              <a:r>
                <a:rPr lang="en-US" sz="3499">
                  <a:solidFill>
                    <a:srgbClr val="000000"/>
                  </a:solidFill>
                  <a:latin typeface="Quicksand"/>
                </a:rPr>
                <a:t>      </a:t>
              </a:r>
            </a:p>
            <a:p>
              <a:pPr algn="l">
                <a:lnSpc>
                  <a:spcPts val="4899"/>
                </a:lnSpc>
                <a:spcBef>
                  <a:spcPct val="0"/>
                </a:spcBef>
              </a:pPr>
              <a:endParaRPr lang="en-US" sz="3499">
                <a:solidFill>
                  <a:srgbClr val="000000"/>
                </a:solidFill>
                <a:latin typeface="Quicksand"/>
              </a:endParaRPr>
            </a:p>
          </p:txBody>
        </p:sp>
      </p:grpSp>
      <p:sp>
        <p:nvSpPr>
          <p:cNvPr id="5" name="Freeform 5"/>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774256" y="-2724656"/>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5181668" y="9618706"/>
            <a:ext cx="2773509" cy="523875"/>
          </a:xfrm>
          <a:prstGeom prst="rect">
            <a:avLst/>
          </a:prstGeom>
        </p:spPr>
        <p:txBody>
          <a:bodyPr lIns="0" tIns="0" rIns="0" bIns="0" rtlCol="0" anchor="t">
            <a:spAutoFit/>
          </a:bodyPr>
          <a:lstStyle/>
          <a:p>
            <a:pPr algn="r">
              <a:lnSpc>
                <a:spcPts val="4200"/>
              </a:lnSpc>
            </a:pPr>
            <a:r>
              <a:rPr lang="en-US" sz="3000">
                <a:solidFill>
                  <a:srgbClr val="000000"/>
                </a:solidFill>
                <a:latin typeface="Quicksand"/>
              </a:rPr>
              <a:t>Trang 8</a:t>
            </a:r>
          </a:p>
        </p:txBody>
      </p:sp>
      <p:sp>
        <p:nvSpPr>
          <p:cNvPr id="8" name="TextBox 8"/>
          <p:cNvSpPr txBox="1"/>
          <p:nvPr/>
        </p:nvSpPr>
        <p:spPr>
          <a:xfrm>
            <a:off x="461594" y="229369"/>
            <a:ext cx="15246528" cy="1160776"/>
          </a:xfrm>
          <a:prstGeom prst="rect">
            <a:avLst/>
          </a:prstGeom>
        </p:spPr>
        <p:txBody>
          <a:bodyPr lIns="0" tIns="0" rIns="0" bIns="0" rtlCol="0" anchor="t">
            <a:spAutoFit/>
          </a:bodyPr>
          <a:lstStyle/>
          <a:p>
            <a:pPr algn="l">
              <a:lnSpc>
                <a:spcPts val="9520"/>
              </a:lnSpc>
            </a:pPr>
            <a:r>
              <a:rPr lang="en-US" sz="6800">
                <a:solidFill>
                  <a:srgbClr val="AD5545"/>
                </a:solidFill>
                <a:latin typeface="Paytone One Bold"/>
              </a:rPr>
              <a:t>2. Tổng quan về Acunetix</a:t>
            </a:r>
          </a:p>
        </p:txBody>
      </p:sp>
      <p:sp>
        <p:nvSpPr>
          <p:cNvPr id="9" name="Freeform 9"/>
          <p:cNvSpPr/>
          <p:nvPr/>
        </p:nvSpPr>
        <p:spPr>
          <a:xfrm rot="-175932">
            <a:off x="16679528" y="1206969"/>
            <a:ext cx="1632291" cy="1748103"/>
          </a:xfrm>
          <a:custGeom>
            <a:avLst/>
            <a:gdLst/>
            <a:ahLst/>
            <a:cxnLst/>
            <a:rect l="l" t="t" r="r" b="b"/>
            <a:pathLst>
              <a:path w="1632291" h="1748103">
                <a:moveTo>
                  <a:pt x="0" y="0"/>
                </a:moveTo>
                <a:lnTo>
                  <a:pt x="1632291" y="0"/>
                </a:lnTo>
                <a:lnTo>
                  <a:pt x="1632291" y="1748103"/>
                </a:lnTo>
                <a:lnTo>
                  <a:pt x="0" y="1748103"/>
                </a:lnTo>
                <a:lnTo>
                  <a:pt x="0" y="0"/>
                </a:lnTo>
                <a:close/>
              </a:path>
            </a:pathLst>
          </a:custGeom>
          <a:blipFill>
            <a:blip r:embed="rId6"/>
            <a:stretch>
              <a:fillRect/>
            </a:stretch>
          </a:blipFill>
        </p:spPr>
        <p:txBody>
          <a:bodyPr/>
          <a:lstStyle/>
          <a:p>
            <a:endParaRPr lang="en-US"/>
          </a:p>
        </p:txBody>
      </p:sp>
      <p:sp>
        <p:nvSpPr>
          <p:cNvPr id="10" name="Freeform 10"/>
          <p:cNvSpPr/>
          <p:nvPr/>
        </p:nvSpPr>
        <p:spPr>
          <a:xfrm rot="-7115168">
            <a:off x="550326" y="8022325"/>
            <a:ext cx="2203577" cy="2780538"/>
          </a:xfrm>
          <a:custGeom>
            <a:avLst/>
            <a:gdLst/>
            <a:ahLst/>
            <a:cxnLst/>
            <a:rect l="l" t="t" r="r" b="b"/>
            <a:pathLst>
              <a:path w="2203577" h="2780538">
                <a:moveTo>
                  <a:pt x="0" y="0"/>
                </a:moveTo>
                <a:lnTo>
                  <a:pt x="2203577" y="0"/>
                </a:lnTo>
                <a:lnTo>
                  <a:pt x="2203577" y="2780539"/>
                </a:lnTo>
                <a:lnTo>
                  <a:pt x="0" y="278053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81871" y="2919477"/>
            <a:ext cx="15724259" cy="6365240"/>
          </a:xfrm>
          <a:prstGeom prst="rect">
            <a:avLst/>
          </a:prstGeom>
        </p:spPr>
        <p:txBody>
          <a:bodyPr lIns="0" tIns="0" rIns="0" bIns="0" rtlCol="0" anchor="t">
            <a:spAutoFit/>
          </a:bodyPr>
          <a:lstStyle/>
          <a:p>
            <a:pPr algn="just">
              <a:lnSpc>
                <a:spcPts val="5599"/>
              </a:lnSpc>
            </a:pPr>
            <a:r>
              <a:rPr lang="en-US" sz="3999">
                <a:solidFill>
                  <a:srgbClr val="000000"/>
                </a:solidFill>
                <a:latin typeface="Quicksand"/>
              </a:rPr>
              <a:t>Acunetix Manual Tools gồm 8 mô-đun: </a:t>
            </a:r>
          </a:p>
          <a:p>
            <a:pPr marL="863599" lvl="1" indent="-431800" algn="just">
              <a:lnSpc>
                <a:spcPts val="5599"/>
              </a:lnSpc>
              <a:buFont typeface="Arial"/>
              <a:buChar char="•"/>
            </a:pPr>
            <a:r>
              <a:rPr lang="en-US" sz="3999">
                <a:solidFill>
                  <a:srgbClr val="000000"/>
                </a:solidFill>
                <a:latin typeface="Quicksand"/>
              </a:rPr>
              <a:t>HTTP Editor</a:t>
            </a:r>
          </a:p>
          <a:p>
            <a:pPr marL="863599" lvl="1" indent="-431800" algn="just">
              <a:lnSpc>
                <a:spcPts val="5599"/>
              </a:lnSpc>
              <a:buFont typeface="Arial"/>
              <a:buChar char="•"/>
            </a:pPr>
            <a:r>
              <a:rPr lang="en-US" sz="3999">
                <a:solidFill>
                  <a:srgbClr val="000000"/>
                </a:solidFill>
                <a:latin typeface="Quicksand"/>
              </a:rPr>
              <a:t>Subdomain Scanner</a:t>
            </a:r>
          </a:p>
          <a:p>
            <a:pPr marL="863599" lvl="1" indent="-431800" algn="just">
              <a:lnSpc>
                <a:spcPts val="5599"/>
              </a:lnSpc>
              <a:buFont typeface="Arial"/>
              <a:buChar char="•"/>
            </a:pPr>
            <a:r>
              <a:rPr lang="en-US" sz="3999">
                <a:solidFill>
                  <a:srgbClr val="000000"/>
                </a:solidFill>
                <a:latin typeface="Quicksand"/>
              </a:rPr>
              <a:t>Target Finder</a:t>
            </a:r>
          </a:p>
          <a:p>
            <a:pPr marL="863599" lvl="1" indent="-431800" algn="just">
              <a:lnSpc>
                <a:spcPts val="5599"/>
              </a:lnSpc>
              <a:buFont typeface="Arial"/>
              <a:buChar char="•"/>
            </a:pPr>
            <a:r>
              <a:rPr lang="en-US" sz="3999">
                <a:solidFill>
                  <a:srgbClr val="000000"/>
                </a:solidFill>
                <a:latin typeface="Quicksand"/>
              </a:rPr>
              <a:t>Blind SQL Injector</a:t>
            </a:r>
          </a:p>
          <a:p>
            <a:pPr marL="863599" lvl="1" indent="-431800" algn="just">
              <a:lnSpc>
                <a:spcPts val="5599"/>
              </a:lnSpc>
              <a:buFont typeface="Arial"/>
              <a:buChar char="•"/>
            </a:pPr>
            <a:r>
              <a:rPr lang="en-US" sz="3999">
                <a:solidFill>
                  <a:srgbClr val="000000"/>
                </a:solidFill>
                <a:latin typeface="Quicksand"/>
              </a:rPr>
              <a:t>HTTP Fuzzer</a:t>
            </a:r>
          </a:p>
          <a:p>
            <a:pPr marL="863599" lvl="1" indent="-431800" algn="just">
              <a:lnSpc>
                <a:spcPts val="5599"/>
              </a:lnSpc>
              <a:buFont typeface="Arial"/>
              <a:buChar char="•"/>
            </a:pPr>
            <a:r>
              <a:rPr lang="en-US" sz="3999">
                <a:solidFill>
                  <a:srgbClr val="000000"/>
                </a:solidFill>
                <a:latin typeface="Quicksand"/>
              </a:rPr>
              <a:t>Authentication Tester</a:t>
            </a:r>
          </a:p>
          <a:p>
            <a:pPr marL="863599" lvl="1" indent="-431800" algn="just">
              <a:lnSpc>
                <a:spcPts val="5599"/>
              </a:lnSpc>
              <a:buFont typeface="Arial"/>
              <a:buChar char="•"/>
            </a:pPr>
            <a:r>
              <a:rPr lang="en-US" sz="3999">
                <a:solidFill>
                  <a:srgbClr val="000000"/>
                </a:solidFill>
                <a:latin typeface="Quicksand"/>
              </a:rPr>
              <a:t>Web Services Editor</a:t>
            </a:r>
          </a:p>
          <a:p>
            <a:pPr marL="863599" lvl="1" indent="-431800" algn="just">
              <a:lnSpc>
                <a:spcPts val="5599"/>
              </a:lnSpc>
              <a:buFont typeface="Arial"/>
              <a:buChar char="•"/>
            </a:pPr>
            <a:r>
              <a:rPr lang="en-US" sz="3999">
                <a:solidFill>
                  <a:srgbClr val="000000"/>
                </a:solidFill>
                <a:latin typeface="Quicksand"/>
              </a:rPr>
              <a:t>HTTP Sniffer.</a:t>
            </a:r>
          </a:p>
        </p:txBody>
      </p:sp>
      <p:sp>
        <p:nvSpPr>
          <p:cNvPr id="12" name="TextBox 12"/>
          <p:cNvSpPr txBox="1"/>
          <p:nvPr/>
        </p:nvSpPr>
        <p:spPr>
          <a:xfrm>
            <a:off x="1291396" y="2223412"/>
            <a:ext cx="10547668" cy="679450"/>
          </a:xfrm>
          <a:prstGeom prst="rect">
            <a:avLst/>
          </a:prstGeom>
        </p:spPr>
        <p:txBody>
          <a:bodyPr lIns="0" tIns="0" rIns="0" bIns="0" rtlCol="0" anchor="t">
            <a:spAutoFit/>
          </a:bodyPr>
          <a:lstStyle/>
          <a:p>
            <a:pPr algn="l">
              <a:lnSpc>
                <a:spcPts val="5599"/>
              </a:lnSpc>
            </a:pPr>
            <a:r>
              <a:rPr lang="en-US" sz="3999">
                <a:solidFill>
                  <a:srgbClr val="000000"/>
                </a:solidFill>
                <a:latin typeface="Quicksand Bold"/>
              </a:rPr>
              <a:t>Các chức năng của Acunextix Manual Tools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2494</Words>
  <Application>Microsoft Office PowerPoint</Application>
  <PresentationFormat>Custom</PresentationFormat>
  <Paragraphs>352</Paragraphs>
  <Slides>58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Paytone One</vt:lpstr>
      <vt:lpstr>Quicksand</vt:lpstr>
      <vt:lpstr>Calibri</vt:lpstr>
      <vt:lpstr>Arial</vt:lpstr>
      <vt:lpstr>Paytone One Bold</vt:lpstr>
      <vt:lpstr>Quicksand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NT213.O21.ANTT]-BCCK_Group4</dc:title>
  <cp:lastModifiedBy>Bùi Quốc Huy</cp:lastModifiedBy>
  <cp:revision>1</cp:revision>
  <dcterms:created xsi:type="dcterms:W3CDTF">2006-08-16T00:00:00Z</dcterms:created>
  <dcterms:modified xsi:type="dcterms:W3CDTF">2024-06-11T15:31:21Z</dcterms:modified>
  <dc:identifier>DAGHvaZnVpQ</dc:identifier>
</cp:coreProperties>
</file>